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8" r:id="rId4"/>
    <p:sldId id="269" r:id="rId5"/>
    <p:sldId id="284" r:id="rId6"/>
    <p:sldId id="285" r:id="rId7"/>
    <p:sldId id="286" r:id="rId8"/>
    <p:sldId id="270" r:id="rId9"/>
    <p:sldId id="287" r:id="rId10"/>
    <p:sldId id="288" r:id="rId11"/>
    <p:sldId id="289" r:id="rId12"/>
    <p:sldId id="290" r:id="rId13"/>
    <p:sldId id="282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0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24F99A-C295-4E0D-825A-7E9490B8A8BC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74E3B-185D-4BFE-9896-F97C0A8F98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015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  <a:lvl2pPr marL="735013" indent="-2825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2pPr>
            <a:lvl3pPr marL="1131888" indent="-22542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3pPr>
            <a:lvl4pPr marL="1585913" indent="-22542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4pPr>
            <a:lvl5pPr marL="2038350" indent="-22542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5pPr>
            <a:lvl6pPr marL="24955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6pPr>
            <a:lvl7pPr marL="29527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7pPr>
            <a:lvl8pPr marL="34099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8pPr>
            <a:lvl9pPr marL="38671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9pPr>
          </a:lstStyle>
          <a:p>
            <a:pPr latinLnBrk="0">
              <a:spcBef>
                <a:spcPct val="0"/>
              </a:spcBef>
            </a:pPr>
            <a:fld id="{7B698EC1-EDE3-46FE-84C7-EFABD9F278D5}" type="slidenum">
              <a:rPr lang="en-US" altLang="ko-KR" smtClean="0"/>
              <a:pPr latinLnBrk="0">
                <a:spcBef>
                  <a:spcPct val="0"/>
                </a:spcBef>
              </a:pPr>
              <a:t>9</a:t>
            </a:fld>
            <a:endParaRPr lang="en-US" altLang="ko-KR" smtClean="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040156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  <a:lvl2pPr marL="735013" indent="-2825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2pPr>
            <a:lvl3pPr marL="1131888" indent="-22542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3pPr>
            <a:lvl4pPr marL="1585913" indent="-22542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4pPr>
            <a:lvl5pPr marL="2038350" indent="-22542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5pPr>
            <a:lvl6pPr marL="24955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6pPr>
            <a:lvl7pPr marL="29527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7pPr>
            <a:lvl8pPr marL="34099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8pPr>
            <a:lvl9pPr marL="38671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9pPr>
          </a:lstStyle>
          <a:p>
            <a:pPr latinLnBrk="0">
              <a:spcBef>
                <a:spcPct val="0"/>
              </a:spcBef>
            </a:pPr>
            <a:fld id="{2F2906C2-BB73-42C4-930E-29AA85CC9290}" type="slidenum">
              <a:rPr lang="en-US" altLang="ko-KR" smtClean="0"/>
              <a:pPr latinLnBrk="0">
                <a:spcBef>
                  <a:spcPct val="0"/>
                </a:spcBef>
              </a:pPr>
              <a:t>10</a:t>
            </a:fld>
            <a:endParaRPr lang="en-US" altLang="ko-KR" smtClean="0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896459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  <a:lvl2pPr marL="735013" indent="-2825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2pPr>
            <a:lvl3pPr marL="1131888" indent="-22542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3pPr>
            <a:lvl4pPr marL="1585913" indent="-22542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4pPr>
            <a:lvl5pPr marL="2038350" indent="-22542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5pPr>
            <a:lvl6pPr marL="24955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6pPr>
            <a:lvl7pPr marL="29527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7pPr>
            <a:lvl8pPr marL="34099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8pPr>
            <a:lvl9pPr marL="3867150" indent="-2254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</a:defRPr>
            </a:lvl9pPr>
          </a:lstStyle>
          <a:p>
            <a:pPr latinLnBrk="0">
              <a:spcBef>
                <a:spcPct val="0"/>
              </a:spcBef>
            </a:pPr>
            <a:fld id="{848E8F9B-F290-4F0F-BC39-901E0F6D1A7B}" type="slidenum">
              <a:rPr lang="en-US" altLang="ko-KR" smtClean="0"/>
              <a:pPr latinLnBrk="0">
                <a:spcBef>
                  <a:spcPct val="0"/>
                </a:spcBef>
              </a:pPr>
              <a:t>11</a:t>
            </a:fld>
            <a:endParaRPr lang="en-US" altLang="ko-KR" smtClean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2411846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972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011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853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677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679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080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769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507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72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961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0111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F6DB6-3CB9-4994-ADED-2BF7CCDCDD1B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81952-75D3-4D63-AB21-5083F5E74C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103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946073" y="3753562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2000" dirty="0" smtClean="0">
                <a:solidFill>
                  <a:srgbClr val="FFC000"/>
                </a:solidFill>
                <a:latin typeface="+mj-ea"/>
                <a:ea typeface="+mj-ea"/>
              </a:rPr>
              <a:t>*기출문제</a:t>
            </a:r>
            <a:endParaRPr lang="en-US" altLang="ko-KR" sz="2000" dirty="0" smtClean="0">
              <a:solidFill>
                <a:srgbClr val="FFC000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2000" dirty="0" err="1" smtClean="0">
                <a:solidFill>
                  <a:schemeClr val="bg1"/>
                </a:solidFill>
                <a:latin typeface="+mj-ea"/>
                <a:ea typeface="+mj-ea"/>
              </a:rPr>
              <a:t>동적할당</a:t>
            </a:r>
            <a:endParaRPr lang="en-US" altLang="ko-KR" sz="20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895600" y="2676344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chemeClr val="bg1"/>
                </a:solidFill>
                <a:latin typeface="+mj-ea"/>
                <a:ea typeface="+mj-ea"/>
              </a:rPr>
              <a:t>2020-</a:t>
            </a:r>
            <a:r>
              <a:rPr lang="ko-KR" altLang="en-US" sz="3200" b="1" dirty="0" smtClean="0">
                <a:solidFill>
                  <a:schemeClr val="bg1"/>
                </a:solidFill>
                <a:latin typeface="+mj-ea"/>
                <a:ea typeface="+mj-ea"/>
              </a:rPr>
              <a:t>프로그래밍</a:t>
            </a:r>
            <a:endParaRPr lang="en-US" altLang="ko-KR" sz="32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3200" b="1" dirty="0" smtClean="0">
                <a:solidFill>
                  <a:srgbClr val="FFC000"/>
                </a:solidFill>
                <a:latin typeface="+mj-ea"/>
                <a:ea typeface="+mj-ea"/>
              </a:rPr>
              <a:t>SMP</a:t>
            </a:r>
            <a:r>
              <a:rPr lang="en-US" altLang="ko-KR" sz="3200" b="1" dirty="0" smtClean="0">
                <a:solidFill>
                  <a:schemeClr val="bg1"/>
                </a:solidFill>
                <a:latin typeface="+mj-ea"/>
                <a:ea typeface="+mj-ea"/>
              </a:rPr>
              <a:t> 8</a:t>
            </a:r>
            <a:r>
              <a:rPr lang="ko-KR" altLang="en-US" sz="3200" b="1" dirty="0" err="1" smtClean="0">
                <a:solidFill>
                  <a:schemeClr val="bg1"/>
                </a:solidFill>
                <a:latin typeface="+mj-ea"/>
                <a:ea typeface="+mj-ea"/>
              </a:rPr>
              <a:t>회차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36606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슬라이드 번호 개체 틀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rgbClr val="FE8C2E"/>
              </a:buClr>
              <a:buSzPct val="85000"/>
              <a:buFont typeface="Wingdings" panose="05000000000000000000" pitchFamily="2" charset="2"/>
              <a:buChar char="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latinLnBrk="1">
              <a:spcBef>
                <a:spcPct val="20000"/>
              </a:spcBef>
              <a:buClr>
                <a:srgbClr val="4CD416"/>
              </a:buClr>
              <a:buSzPct val="85000"/>
              <a:buFont typeface="Wingdings" panose="05000000000000000000" pitchFamily="2" charset="2"/>
              <a:buChar char="¤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latinLnBrk="1">
              <a:spcBef>
                <a:spcPct val="20000"/>
              </a:spcBef>
              <a:buClr>
                <a:srgbClr val="33BDFB"/>
              </a:buClr>
              <a:buSzPct val="85000"/>
              <a:buFont typeface="Wingdings" panose="05000000000000000000" pitchFamily="2" charset="2"/>
              <a:buChar char="¤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latinLnBrk="1">
              <a:spcBef>
                <a:spcPct val="20000"/>
              </a:spcBef>
              <a:buClr>
                <a:schemeClr val="accent2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latinLnBrk="1">
              <a:spcBef>
                <a:spcPct val="20000"/>
              </a:spcBef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fld id="{0F0E58BD-D98E-4974-B400-FEA04D374403}" type="slidenum">
              <a:rPr lang="en-US" altLang="ko-KR" sz="1200">
                <a:solidFill>
                  <a:srgbClr val="898989"/>
                </a:solidFill>
              </a:rPr>
              <a:pPr latinLnBrk="0"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ko-KR" sz="1200">
              <a:solidFill>
                <a:srgbClr val="898989"/>
              </a:solidFill>
            </a:endParaRP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1919288" y="0"/>
            <a:ext cx="8229600" cy="1143000"/>
          </a:xfrm>
          <a:ln>
            <a:miter lim="800000"/>
            <a:headEnd/>
            <a:tailEnd/>
          </a:ln>
          <a:extLst/>
        </p:spPr>
        <p:txBody>
          <a:bodyPr>
            <a:normAutofit fontScale="90000"/>
          </a:bodyPr>
          <a:lstStyle/>
          <a:p>
            <a:pPr>
              <a:defRPr/>
            </a:pPr>
            <a:r>
              <a:rPr altLang="ko-KR" dirty="0"/>
              <a:t>void </a:t>
            </a:r>
            <a:r>
              <a:rPr lang="ko-KR" altLang="en-US" dirty="0"/>
              <a:t>포인터가 사용되는 함수의 예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6445568" y="2449767"/>
            <a:ext cx="5130736" cy="1223962"/>
          </a:xfrm>
        </p:spPr>
        <p:txBody>
          <a:bodyPr>
            <a:noAutofit/>
          </a:bodyPr>
          <a:lstStyle/>
          <a:p>
            <a:pPr>
              <a:buClr>
                <a:schemeClr val="accent4"/>
              </a:buClr>
              <a:buFont typeface="Wingdings" panose="05000000000000000000" pitchFamily="2" charset="2"/>
              <a:buChar char="v"/>
              <a:defRPr/>
            </a:pPr>
            <a:r>
              <a:rPr lang="ko-KR" altLang="en-US" sz="1200" dirty="0"/>
              <a:t>지정한 </a:t>
            </a:r>
            <a:r>
              <a:rPr altLang="ko-KR" sz="1200" dirty="0"/>
              <a:t>size</a:t>
            </a:r>
            <a:r>
              <a:rPr lang="ko-KR" altLang="en-US" sz="1200" dirty="0"/>
              <a:t>만큼 메모리 할당</a:t>
            </a:r>
            <a:r>
              <a:rPr altLang="ko-KR" sz="1200" dirty="0"/>
              <a:t>.</a:t>
            </a:r>
          </a:p>
          <a:p>
            <a:pPr>
              <a:buClr>
                <a:schemeClr val="accent4"/>
              </a:buClr>
              <a:buFont typeface="Wingdings" panose="05000000000000000000" pitchFamily="2" charset="2"/>
              <a:buChar char="v"/>
              <a:defRPr/>
            </a:pPr>
            <a:r>
              <a:rPr lang="ko-KR" altLang="en-US" sz="1200" dirty="0" err="1"/>
              <a:t>성공시</a:t>
            </a:r>
            <a:r>
              <a:rPr lang="ko-KR" altLang="en-US" sz="1200" dirty="0"/>
              <a:t> 할당된 메모리의 </a:t>
            </a:r>
            <a:r>
              <a:rPr lang="ko-KR" altLang="en-US" sz="1200" dirty="0" err="1"/>
              <a:t>첫번째</a:t>
            </a:r>
            <a:r>
              <a:rPr lang="ko-KR" altLang="en-US" sz="1200" dirty="0"/>
              <a:t> 주소 리턴</a:t>
            </a:r>
            <a:r>
              <a:rPr altLang="ko-KR" sz="1200" dirty="0"/>
              <a:t>, </a:t>
            </a:r>
            <a:r>
              <a:rPr lang="ko-KR" altLang="en-US" sz="1200" dirty="0"/>
              <a:t>실패 시 </a:t>
            </a:r>
            <a:r>
              <a:rPr altLang="ko-KR" sz="1200" dirty="0"/>
              <a:t>NULL </a:t>
            </a:r>
            <a:r>
              <a:rPr lang="ko-KR" altLang="en-US" sz="1200" dirty="0"/>
              <a:t>포인터 리턴</a:t>
            </a:r>
            <a:r>
              <a:rPr altLang="ko-KR" sz="1200" dirty="0"/>
              <a:t> </a:t>
            </a:r>
          </a:p>
          <a:p>
            <a:pPr>
              <a:buClr>
                <a:schemeClr val="accent4"/>
              </a:buClr>
              <a:buFont typeface="Wingdings" panose="05000000000000000000" pitchFamily="2" charset="2"/>
              <a:buChar char="v"/>
              <a:defRPr/>
            </a:pPr>
            <a:r>
              <a:rPr lang="ko-KR" altLang="en-US" sz="1200" dirty="0"/>
              <a:t>예제</a:t>
            </a:r>
            <a:r>
              <a:rPr altLang="ko-KR" sz="1200" dirty="0"/>
              <a:t>)</a:t>
            </a:r>
          </a:p>
          <a:p>
            <a:pPr>
              <a:defRPr/>
            </a:pPr>
            <a:endParaRPr altLang="ko-KR" sz="12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altLang="ko-KR" sz="1200" dirty="0"/>
              <a:t>                       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altLang="ko-KR" sz="1200" dirty="0"/>
              <a:t>              - n </a:t>
            </a:r>
            <a:r>
              <a:rPr lang="ko-KR" altLang="en-US" sz="1200" dirty="0"/>
              <a:t>개의 </a:t>
            </a:r>
            <a:r>
              <a:rPr altLang="ko-KR" sz="1200" dirty="0" err="1" smtClean="0"/>
              <a:t>i</a:t>
            </a:r>
            <a:endParaRPr altLang="ko-KR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3000375" y="3860801"/>
            <a:ext cx="3887788" cy="646113"/>
          </a:xfrm>
          <a:prstGeom prst="rect">
            <a:avLst/>
          </a:prstGeom>
          <a:solidFill>
            <a:schemeClr val="bg2"/>
          </a:solidFill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 *ptr;</a:t>
            </a:r>
          </a:p>
          <a:p>
            <a:pPr eaLnBrk="1" latinLnBrk="1" hangingPunct="1">
              <a:defRPr/>
            </a:pPr>
            <a:r>
              <a:rPr lang="en-US" altLang="ko-KR" b="1" dirty="0">
                <a:latin typeface="+mn-ea"/>
              </a:rPr>
              <a:t>ptr</a:t>
            </a:r>
            <a:r>
              <a:rPr lang="ko-KR" altLang="en-US" b="1" dirty="0">
                <a:latin typeface="+mn-ea"/>
              </a:rPr>
              <a:t> </a:t>
            </a:r>
            <a:r>
              <a:rPr lang="en-US" altLang="ko-KR" b="1" dirty="0">
                <a:latin typeface="+mn-ea"/>
              </a:rPr>
              <a:t>= 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 *)malloc(</a:t>
            </a:r>
            <a:r>
              <a:rPr lang="en-US" altLang="ko-KR" b="1" dirty="0" err="1">
                <a:latin typeface="+mn-ea"/>
              </a:rPr>
              <a:t>sizeof</a:t>
            </a:r>
            <a:r>
              <a:rPr lang="en-US" altLang="ko-KR" b="1" dirty="0">
                <a:latin typeface="+mn-ea"/>
              </a:rPr>
              <a:t> 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)); </a:t>
            </a:r>
            <a:endParaRPr lang="en-US" altLang="ko-KR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84755" y="2489807"/>
            <a:ext cx="3960813" cy="461962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</a:ln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sz="2400" b="1" dirty="0">
                <a:latin typeface="+mj-ea"/>
                <a:ea typeface="+mj-ea"/>
              </a:rPr>
              <a:t>void *malloc(size_t</a:t>
            </a:r>
            <a:r>
              <a:rPr lang="ko-KR" altLang="en-US" sz="2400" b="1" dirty="0">
                <a:latin typeface="+mj-ea"/>
                <a:ea typeface="+mj-ea"/>
              </a:rPr>
              <a:t> </a:t>
            </a:r>
            <a:r>
              <a:rPr lang="en-US" altLang="ko-KR" sz="2400" b="1" dirty="0">
                <a:latin typeface="+mj-ea"/>
                <a:ea typeface="+mj-ea"/>
              </a:rPr>
              <a:t>size);</a:t>
            </a:r>
          </a:p>
        </p:txBody>
      </p:sp>
      <p:sp>
        <p:nvSpPr>
          <p:cNvPr id="9" name="내용 개체 틀 5"/>
          <p:cNvSpPr txBox="1">
            <a:spLocks/>
          </p:cNvSpPr>
          <p:nvPr/>
        </p:nvSpPr>
        <p:spPr bwMode="gray">
          <a:xfrm>
            <a:off x="2063751" y="6237288"/>
            <a:ext cx="8424863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accent4"/>
              </a:buClr>
              <a:buSzPct val="85000"/>
              <a:buFont typeface="Wingdings" pitchFamily="2" charset="2"/>
              <a:buChar char="v"/>
              <a:defRPr/>
            </a:pPr>
            <a:r>
              <a:rPr lang="ko-KR" altLang="en-US" dirty="0"/>
              <a:t>동적으로 할당되었던 메모리</a:t>
            </a:r>
            <a:r>
              <a:rPr lang="en-US" altLang="ko-KR" dirty="0"/>
              <a:t>, </a:t>
            </a:r>
            <a:r>
              <a:rPr lang="ko-KR" altLang="en-US" dirty="0"/>
              <a:t>즉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ptr </a:t>
            </a:r>
            <a:r>
              <a:rPr lang="ko-KR" altLang="en-US" dirty="0"/>
              <a:t>이 가리키고 있는 영역에 대해 할당 해제 </a:t>
            </a:r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2135188" y="5734051"/>
            <a:ext cx="3960812" cy="460375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</a:ln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sz="2400" b="1" dirty="0">
                <a:latin typeface="+mj-ea"/>
                <a:ea typeface="+mj-ea"/>
              </a:rPr>
              <a:t>void free(void</a:t>
            </a:r>
            <a:r>
              <a:rPr lang="ko-KR" altLang="en-US" sz="2400" b="1" dirty="0">
                <a:latin typeface="+mj-ea"/>
                <a:ea typeface="+mj-ea"/>
              </a:rPr>
              <a:t> </a:t>
            </a:r>
            <a:r>
              <a:rPr lang="en-US" altLang="ko-KR" sz="2400" b="1" dirty="0">
                <a:latin typeface="+mj-ea"/>
                <a:ea typeface="+mj-ea"/>
              </a:rPr>
              <a:t>*ptr);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00375" y="4477068"/>
            <a:ext cx="4032250" cy="368300"/>
          </a:xfrm>
          <a:prstGeom prst="rect">
            <a:avLst/>
          </a:prstGeom>
          <a:solidFill>
            <a:schemeClr val="bg2"/>
          </a:solidFill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b="1" dirty="0">
                <a:latin typeface="+mn-ea"/>
              </a:rPr>
              <a:t>ptr</a:t>
            </a:r>
            <a:r>
              <a:rPr lang="ko-KR" altLang="en-US" b="1" dirty="0">
                <a:latin typeface="+mn-ea"/>
              </a:rPr>
              <a:t> </a:t>
            </a:r>
            <a:r>
              <a:rPr lang="en-US" altLang="ko-KR" b="1" dirty="0">
                <a:latin typeface="+mn-ea"/>
              </a:rPr>
              <a:t>= 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 *)malloc(n * </a:t>
            </a:r>
            <a:r>
              <a:rPr lang="en-US" altLang="ko-KR" b="1" dirty="0" err="1">
                <a:latin typeface="+mn-ea"/>
              </a:rPr>
              <a:t>sizeof</a:t>
            </a:r>
            <a:r>
              <a:rPr lang="en-US" altLang="ko-KR" b="1" dirty="0">
                <a:latin typeface="+mn-ea"/>
              </a:rPr>
              <a:t> 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)); </a:t>
            </a:r>
            <a:endParaRPr lang="en-US" altLang="ko-KR" dirty="0"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175501" y="3933825"/>
            <a:ext cx="3313113" cy="522288"/>
          </a:xfrm>
          <a:prstGeom prst="rect">
            <a:avLst/>
          </a:prstGeom>
          <a:solidFill>
            <a:srgbClr val="FFFF99"/>
          </a:solidFill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sz="1400" dirty="0" err="1">
                <a:latin typeface="+mn-ea"/>
              </a:rPr>
              <a:t>int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형 원소에 대한 데이터를 저장할 수 있는 크기의 메모리 할당</a:t>
            </a:r>
          </a:p>
        </p:txBody>
      </p:sp>
      <p:cxnSp>
        <p:nvCxnSpPr>
          <p:cNvPr id="15" name="직선 화살표 연결선 14"/>
          <p:cNvCxnSpPr>
            <a:stCxn id="13" idx="1"/>
          </p:cNvCxnSpPr>
          <p:nvPr/>
        </p:nvCxnSpPr>
        <p:spPr>
          <a:xfrm rot="10800000" flipV="1">
            <a:off x="6527800" y="4194175"/>
            <a:ext cx="647700" cy="17145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"/>
          <p:cNvSpPr txBox="1">
            <a:spLocks noChangeArrowheads="1"/>
          </p:cNvSpPr>
          <p:nvPr/>
        </p:nvSpPr>
        <p:spPr bwMode="gray">
          <a:xfrm>
            <a:off x="1821656" y="963614"/>
            <a:ext cx="8424863" cy="1439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  <a:buClr>
                <a:srgbClr val="FE8C2E"/>
              </a:buClr>
              <a:buSzPct val="85000"/>
              <a:buFont typeface="Wingdings" pitchFamily="2" charset="2"/>
              <a:buChar char="¢"/>
              <a:defRPr/>
            </a:pPr>
            <a:r>
              <a:rPr lang="en-US" altLang="ko-KR" sz="2400" b="1" dirty="0">
                <a:latin typeface="+mj-ea"/>
                <a:ea typeface="+mj-ea"/>
              </a:rPr>
              <a:t>Dynamic Memory Allocation </a:t>
            </a:r>
          </a:p>
          <a:p>
            <a:pPr marL="742950" lvl="1" indent="-285750">
              <a:lnSpc>
                <a:spcPct val="80000"/>
              </a:lnSpc>
              <a:spcBef>
                <a:spcPct val="20000"/>
              </a:spcBef>
              <a:buClr>
                <a:srgbClr val="4CD416"/>
              </a:buClr>
              <a:buSzPct val="85000"/>
              <a:buFont typeface="Wingdings" pitchFamily="2" charset="2"/>
              <a:buChar char="¤"/>
              <a:defRPr/>
            </a:pPr>
            <a:r>
              <a:rPr lang="ko-KR" altLang="en-US" dirty="0">
                <a:latin typeface="+mj-ea"/>
                <a:ea typeface="+mj-ea"/>
              </a:rPr>
              <a:t>실행도중에 필요한 만큼 동적으로 메모리를 할당 받는 것</a:t>
            </a:r>
            <a:endParaRPr lang="en-US" altLang="ko-KR" dirty="0">
              <a:latin typeface="+mj-ea"/>
              <a:ea typeface="+mj-ea"/>
            </a:endParaRPr>
          </a:p>
          <a:p>
            <a:pPr marL="742950" lvl="1" indent="-285750">
              <a:lnSpc>
                <a:spcPct val="80000"/>
              </a:lnSpc>
              <a:spcBef>
                <a:spcPct val="20000"/>
              </a:spcBef>
              <a:buClr>
                <a:srgbClr val="4CD416"/>
              </a:buClr>
              <a:buSzPct val="85000"/>
              <a:buFont typeface="Wingdings" pitchFamily="2" charset="2"/>
              <a:buChar char="¤"/>
              <a:defRPr/>
            </a:pPr>
            <a:r>
              <a:rPr lang="en-US" altLang="ko-KR" dirty="0">
                <a:latin typeface="+mj-ea"/>
                <a:ea typeface="+mj-ea"/>
              </a:rPr>
              <a:t>&lt;</a:t>
            </a:r>
            <a:r>
              <a:rPr lang="en-US" altLang="ko-KR" dirty="0" err="1">
                <a:latin typeface="+mj-ea"/>
                <a:ea typeface="+mj-ea"/>
              </a:rPr>
              <a:t>stdlib.h</a:t>
            </a:r>
            <a:r>
              <a:rPr lang="en-US" altLang="ko-KR" dirty="0">
                <a:latin typeface="+mj-ea"/>
                <a:ea typeface="+mj-ea"/>
              </a:rPr>
              <a:t>&gt;</a:t>
            </a:r>
            <a:r>
              <a:rPr lang="ko-KR" altLang="en-US" dirty="0">
                <a:latin typeface="+mj-ea"/>
                <a:ea typeface="+mj-ea"/>
              </a:rPr>
              <a:t>라이브러리에 정의되어 있음</a:t>
            </a:r>
            <a:endParaRPr lang="en-US" altLang="ko-KR" dirty="0">
              <a:latin typeface="+mj-ea"/>
              <a:ea typeface="+mj-ea"/>
            </a:endParaRPr>
          </a:p>
          <a:p>
            <a:pPr marL="742950" lvl="1" indent="-285750">
              <a:lnSpc>
                <a:spcPct val="80000"/>
              </a:lnSpc>
              <a:spcBef>
                <a:spcPct val="20000"/>
              </a:spcBef>
              <a:buClr>
                <a:srgbClr val="4CD416"/>
              </a:buClr>
              <a:buSzPct val="85000"/>
              <a:buFont typeface="Wingdings" pitchFamily="2" charset="2"/>
              <a:buChar char="¤"/>
              <a:defRPr/>
            </a:pPr>
            <a:endParaRPr lang="en-US" altLang="ko-KR" sz="700" dirty="0">
              <a:latin typeface="+mj-ea"/>
              <a:ea typeface="+mj-ea"/>
            </a:endParaRPr>
          </a:p>
          <a:p>
            <a:pPr marL="342900" indent="-342900">
              <a:lnSpc>
                <a:spcPct val="80000"/>
              </a:lnSpc>
              <a:spcBef>
                <a:spcPct val="20000"/>
              </a:spcBef>
              <a:buClr>
                <a:srgbClr val="FE8C2E"/>
              </a:buClr>
              <a:buSzPct val="85000"/>
              <a:buFont typeface="Wingdings" pitchFamily="2" charset="2"/>
              <a:buChar char="¢"/>
              <a:defRPr/>
            </a:pPr>
            <a:r>
              <a:rPr lang="en-US" altLang="ko-KR" sz="2400" b="1" dirty="0">
                <a:solidFill>
                  <a:srgbClr val="FF0000"/>
                </a:solidFill>
                <a:latin typeface="+mn-ea"/>
              </a:rPr>
              <a:t>Memory Allocation Functions</a:t>
            </a:r>
            <a:endParaRPr lang="ko-KR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73452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슬라이드 번호 개체 틀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rgbClr val="FE8C2E"/>
              </a:buClr>
              <a:buSzPct val="85000"/>
              <a:buFont typeface="Wingdings" panose="05000000000000000000" pitchFamily="2" charset="2"/>
              <a:buChar char="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latinLnBrk="1">
              <a:spcBef>
                <a:spcPct val="20000"/>
              </a:spcBef>
              <a:buClr>
                <a:srgbClr val="4CD416"/>
              </a:buClr>
              <a:buSzPct val="85000"/>
              <a:buFont typeface="Wingdings" panose="05000000000000000000" pitchFamily="2" charset="2"/>
              <a:buChar char="¤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latinLnBrk="1">
              <a:spcBef>
                <a:spcPct val="20000"/>
              </a:spcBef>
              <a:buClr>
                <a:srgbClr val="33BDFB"/>
              </a:buClr>
              <a:buSzPct val="85000"/>
              <a:buFont typeface="Wingdings" panose="05000000000000000000" pitchFamily="2" charset="2"/>
              <a:buChar char="¤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latinLnBrk="1">
              <a:spcBef>
                <a:spcPct val="20000"/>
              </a:spcBef>
              <a:buClr>
                <a:schemeClr val="accent2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latinLnBrk="1">
              <a:spcBef>
                <a:spcPct val="20000"/>
              </a:spcBef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fld id="{F367C964-63EA-4808-B37A-98B137106868}" type="slidenum">
              <a:rPr lang="en-US" altLang="ko-KR" sz="1200">
                <a:solidFill>
                  <a:srgbClr val="898989"/>
                </a:solidFill>
              </a:rPr>
              <a:pPr latinLnBrk="0"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ko-KR" sz="1200">
              <a:solidFill>
                <a:srgbClr val="898989"/>
              </a:solidFill>
            </a:endParaRP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1919288" y="53752"/>
            <a:ext cx="8229600" cy="1143000"/>
          </a:xfrm>
          <a:ln>
            <a:miter lim="800000"/>
            <a:headEnd/>
            <a:tailEnd/>
          </a:ln>
          <a:extLst/>
        </p:spPr>
        <p:txBody>
          <a:bodyPr>
            <a:normAutofit fontScale="90000"/>
          </a:bodyPr>
          <a:lstStyle/>
          <a:p>
            <a:pPr>
              <a:defRPr/>
            </a:pPr>
            <a:r>
              <a:rPr altLang="ko-KR" dirty="0"/>
              <a:t>void </a:t>
            </a:r>
            <a:r>
              <a:rPr lang="ko-KR" altLang="en-US" dirty="0"/>
              <a:t>포인터가 사용되는 함수의 예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1992313" y="2276475"/>
            <a:ext cx="8229600" cy="647700"/>
          </a:xfrm>
        </p:spPr>
        <p:txBody>
          <a:bodyPr>
            <a:noAutofit/>
          </a:bodyPr>
          <a:lstStyle/>
          <a:p>
            <a:pPr>
              <a:buClr>
                <a:schemeClr val="accent4"/>
              </a:buClr>
              <a:buFont typeface="Wingdings" panose="05000000000000000000" pitchFamily="2" charset="2"/>
              <a:buChar char="v"/>
              <a:defRPr/>
            </a:pPr>
            <a:r>
              <a:rPr altLang="ko-KR" sz="1400" dirty="0"/>
              <a:t>element-count * element-size</a:t>
            </a:r>
            <a:r>
              <a:rPr lang="ko-KR" altLang="en-US" sz="1400" dirty="0"/>
              <a:t>만큼 메모리 할당과 동시에 할당된 메모리를 </a:t>
            </a:r>
            <a:endParaRPr altLang="ko-KR" sz="1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altLang="ko-KR" sz="1400" dirty="0"/>
              <a:t>     0</a:t>
            </a:r>
            <a:r>
              <a:rPr lang="ko-KR" altLang="en-US" sz="1400" dirty="0"/>
              <a:t>으로 초기화</a:t>
            </a:r>
            <a:endParaRPr altLang="ko-KR" sz="1400" dirty="0"/>
          </a:p>
          <a:p>
            <a:pPr>
              <a:buFont typeface="Wingdings" panose="05000000000000000000" pitchFamily="2" charset="2"/>
              <a:buNone/>
              <a:defRPr/>
            </a:pPr>
            <a:r>
              <a:rPr lang="ko-KR" altLang="en-US" sz="1400" dirty="0"/>
              <a:t>예</a:t>
            </a:r>
            <a:r>
              <a:rPr altLang="ko-KR" sz="1400" dirty="0"/>
              <a:t>)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altLang="ko-KR" sz="1400" dirty="0"/>
          </a:p>
          <a:p>
            <a:pPr>
              <a:buFont typeface="Wingdings" panose="05000000000000000000" pitchFamily="2" charset="2"/>
              <a:buNone/>
              <a:defRPr/>
            </a:pPr>
            <a:endParaRPr altLang="ko-KR" sz="1400" dirty="0"/>
          </a:p>
          <a:p>
            <a:pPr>
              <a:defRPr/>
            </a:pPr>
            <a:endParaRPr altLang="ko-KR" sz="1400" dirty="0"/>
          </a:p>
          <a:p>
            <a:pPr>
              <a:defRPr/>
            </a:pPr>
            <a:endParaRPr altLang="ko-KR" sz="1400" dirty="0"/>
          </a:p>
          <a:p>
            <a:pPr>
              <a:defRPr/>
            </a:pPr>
            <a:endParaRPr altLang="ko-KR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2424113" y="2938464"/>
            <a:ext cx="8064500" cy="923925"/>
          </a:xfrm>
          <a:prstGeom prst="rect">
            <a:avLst/>
          </a:prstGeom>
          <a:solidFill>
            <a:schemeClr val="bg2"/>
          </a:solidFill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 *ptr;</a:t>
            </a:r>
          </a:p>
          <a:p>
            <a:pPr eaLnBrk="1" latinLnBrk="1" hangingPunct="1">
              <a:defRPr/>
            </a:pPr>
            <a:r>
              <a:rPr lang="en-US" altLang="ko-KR" b="1" dirty="0">
                <a:latin typeface="+mn-ea"/>
              </a:rPr>
              <a:t>ptr = 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 *)calloc(5, </a:t>
            </a:r>
            <a:r>
              <a:rPr lang="en-US" altLang="ko-KR" b="1" dirty="0" err="1">
                <a:latin typeface="+mn-ea"/>
              </a:rPr>
              <a:t>sizeof</a:t>
            </a:r>
            <a:r>
              <a:rPr lang="en-US" altLang="ko-KR" b="1" dirty="0">
                <a:latin typeface="+mn-ea"/>
              </a:rPr>
              <a:t>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));</a:t>
            </a:r>
          </a:p>
          <a:p>
            <a:pPr eaLnBrk="1" latinLnBrk="1" hangingPunct="1">
              <a:defRPr/>
            </a:pPr>
            <a:r>
              <a:rPr lang="en-US" altLang="ko-KR" b="1" dirty="0">
                <a:latin typeface="+mn-ea"/>
              </a:rPr>
              <a:t>ptr = 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 *)malloc(5 * </a:t>
            </a:r>
            <a:r>
              <a:rPr lang="en-US" altLang="ko-KR" b="1" dirty="0" err="1">
                <a:latin typeface="+mn-ea"/>
              </a:rPr>
              <a:t>sizeof</a:t>
            </a:r>
            <a:r>
              <a:rPr lang="en-US" altLang="ko-KR" b="1" dirty="0">
                <a:latin typeface="+mn-ea"/>
              </a:rPr>
              <a:t>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)); // </a:t>
            </a:r>
            <a:r>
              <a:rPr lang="ko-KR" altLang="en-US" b="1" dirty="0">
                <a:latin typeface="+mn-ea"/>
              </a:rPr>
              <a:t>위의 </a:t>
            </a:r>
            <a:r>
              <a:rPr lang="en-US" altLang="ko-KR" b="1" dirty="0">
                <a:latin typeface="+mn-ea"/>
              </a:rPr>
              <a:t>calloc </a:t>
            </a:r>
            <a:r>
              <a:rPr lang="ko-KR" altLang="en-US" b="1" dirty="0">
                <a:latin typeface="+mn-ea"/>
              </a:rPr>
              <a:t>과 같은 크기의영역할당</a:t>
            </a:r>
            <a:r>
              <a:rPr lang="en-US" altLang="ko-KR" b="1" dirty="0">
                <a:latin typeface="+mn-ea"/>
              </a:rPr>
              <a:t> </a:t>
            </a:r>
            <a:endParaRPr lang="ko-KR" altLang="en-US" b="1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63751" y="1773238"/>
            <a:ext cx="8208963" cy="461962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</a:ln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sz="2400" b="1" dirty="0">
                <a:latin typeface="+mj-ea"/>
                <a:ea typeface="+mj-ea"/>
              </a:rPr>
              <a:t>void *calloc(size_t element-count, size_t element-size);</a:t>
            </a:r>
          </a:p>
        </p:txBody>
      </p:sp>
      <p:sp>
        <p:nvSpPr>
          <p:cNvPr id="9" name="내용 개체 틀 5"/>
          <p:cNvSpPr txBox="1">
            <a:spLocks/>
          </p:cNvSpPr>
          <p:nvPr/>
        </p:nvSpPr>
        <p:spPr bwMode="gray">
          <a:xfrm>
            <a:off x="2063750" y="4738689"/>
            <a:ext cx="8229600" cy="993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accent4"/>
              </a:buClr>
              <a:buSzPct val="85000"/>
              <a:buFont typeface="Wingdings" pitchFamily="2" charset="2"/>
              <a:buChar char="v"/>
              <a:defRPr/>
            </a:pPr>
            <a:r>
              <a:rPr lang="en-US" altLang="ko-KR" dirty="0"/>
              <a:t>ptr</a:t>
            </a:r>
            <a:r>
              <a:rPr lang="ko-KR" altLang="en-US" dirty="0"/>
              <a:t>이 현재 할당하고 있는 메모리의 크기를 </a:t>
            </a:r>
            <a:r>
              <a:rPr lang="en-US" altLang="ko-KR" dirty="0" err="1"/>
              <a:t>newSize</a:t>
            </a:r>
            <a:r>
              <a:rPr lang="ko-KR" altLang="en-US" dirty="0"/>
              <a:t>로 변경</a:t>
            </a:r>
            <a:endParaRPr lang="en-US" altLang="ko-KR" dirty="0"/>
          </a:p>
          <a:p>
            <a:pPr marL="342900" indent="-342900">
              <a:spcBef>
                <a:spcPct val="20000"/>
              </a:spcBef>
              <a:buClr>
                <a:srgbClr val="FE8C2E"/>
              </a:buClr>
              <a:buSzPct val="85000"/>
              <a:defRPr/>
            </a:pPr>
            <a:r>
              <a:rPr lang="en-US" altLang="ko-KR" dirty="0"/>
              <a:t>     </a:t>
            </a:r>
            <a:r>
              <a:rPr lang="en-US" altLang="ko-KR" dirty="0">
                <a:solidFill>
                  <a:srgbClr val="FF0000"/>
                </a:solidFill>
              </a:rPr>
              <a:t>(free </a:t>
            </a:r>
            <a:r>
              <a:rPr lang="ko-KR" altLang="en-US" dirty="0">
                <a:solidFill>
                  <a:srgbClr val="FF0000"/>
                </a:solidFill>
              </a:rPr>
              <a:t>함수 없이 메모리 할당량을 늘이는 등 메모리 할당을 다시 하고 싶다면 반드시 이 함수를 사용할 것</a:t>
            </a:r>
            <a:r>
              <a:rPr lang="en-US" altLang="ko-KR" dirty="0">
                <a:solidFill>
                  <a:srgbClr val="FF0000"/>
                </a:solidFill>
              </a:rPr>
              <a:t>!)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endParaRPr lang="en-US" altLang="ko-KR" dirty="0">
              <a:solidFill>
                <a:srgbClr val="FF0000"/>
              </a:solidFill>
            </a:endParaRPr>
          </a:p>
          <a:p>
            <a:pPr marL="342900" indent="-342900">
              <a:spcBef>
                <a:spcPct val="20000"/>
              </a:spcBef>
              <a:buClr>
                <a:srgbClr val="FE8C2E"/>
              </a:buClr>
              <a:buSzPct val="85000"/>
              <a:defRPr/>
            </a:pPr>
            <a:r>
              <a:rPr lang="ko-KR" altLang="en-US" dirty="0"/>
              <a:t>예</a:t>
            </a:r>
            <a:r>
              <a:rPr lang="en-US" altLang="ko-KR" dirty="0"/>
              <a:t>)</a:t>
            </a:r>
            <a:endParaRPr lang="en-US" altLang="ko-KR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2135189" y="4233863"/>
            <a:ext cx="6192837" cy="461962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</a:ln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sz="2400" b="1" dirty="0">
                <a:latin typeface="+mj-ea"/>
                <a:ea typeface="+mj-ea"/>
              </a:rPr>
              <a:t>void *realloc(void *ptr, size_t </a:t>
            </a:r>
            <a:r>
              <a:rPr lang="en-US" altLang="ko-KR" sz="2400" b="1" dirty="0" err="1">
                <a:latin typeface="+mj-ea"/>
                <a:ea typeface="+mj-ea"/>
              </a:rPr>
              <a:t>newSize</a:t>
            </a:r>
            <a:r>
              <a:rPr lang="en-US" altLang="ko-KR" sz="2400" b="1" dirty="0">
                <a:latin typeface="+mj-ea"/>
                <a:ea typeface="+mj-ea"/>
              </a:rPr>
              <a:t>);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95551" y="5746750"/>
            <a:ext cx="5903913" cy="922338"/>
          </a:xfrm>
          <a:prstGeom prst="rect">
            <a:avLst/>
          </a:prstGeom>
          <a:solidFill>
            <a:schemeClr val="bg2"/>
          </a:solidFill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 *ptr;</a:t>
            </a:r>
          </a:p>
          <a:p>
            <a:pPr eaLnBrk="1" latinLnBrk="1" hangingPunct="1">
              <a:defRPr/>
            </a:pPr>
            <a:r>
              <a:rPr lang="en-US" altLang="ko-KR" b="1" dirty="0">
                <a:latin typeface="+mn-ea"/>
              </a:rPr>
              <a:t>ptr = 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 *)malloc(10 * </a:t>
            </a:r>
            <a:r>
              <a:rPr lang="en-US" altLang="ko-KR" b="1" dirty="0" err="1">
                <a:latin typeface="+mn-ea"/>
              </a:rPr>
              <a:t>sizeof</a:t>
            </a:r>
            <a:r>
              <a:rPr lang="en-US" altLang="ko-KR" b="1" dirty="0">
                <a:latin typeface="+mn-ea"/>
              </a:rPr>
              <a:t>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));</a:t>
            </a:r>
          </a:p>
          <a:p>
            <a:pPr eaLnBrk="1" latinLnBrk="1" hangingPunct="1">
              <a:defRPr/>
            </a:pPr>
            <a:r>
              <a:rPr lang="en-US" altLang="ko-KR" b="1" dirty="0">
                <a:latin typeface="+mn-ea"/>
              </a:rPr>
              <a:t>ptr</a:t>
            </a:r>
            <a:r>
              <a:rPr lang="ko-KR" altLang="en-US" b="1" dirty="0">
                <a:latin typeface="+mn-ea"/>
              </a:rPr>
              <a:t> </a:t>
            </a:r>
            <a:r>
              <a:rPr lang="en-US" altLang="ko-KR" b="1" dirty="0">
                <a:latin typeface="+mn-ea"/>
              </a:rPr>
              <a:t>= 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 *)realloc(</a:t>
            </a:r>
            <a:r>
              <a:rPr lang="en-US" altLang="ko-KR" b="1" dirty="0" err="1">
                <a:latin typeface="+mn-ea"/>
              </a:rPr>
              <a:t>ptr</a:t>
            </a:r>
            <a:r>
              <a:rPr lang="en-US" altLang="ko-KR" b="1" dirty="0">
                <a:latin typeface="+mn-ea"/>
              </a:rPr>
              <a:t>, 15 * </a:t>
            </a:r>
            <a:r>
              <a:rPr lang="en-US" altLang="ko-KR" b="1" dirty="0" err="1">
                <a:latin typeface="+mn-ea"/>
              </a:rPr>
              <a:t>sizeof</a:t>
            </a:r>
            <a:r>
              <a:rPr lang="en-US" altLang="ko-KR" b="1" dirty="0">
                <a:latin typeface="+mn-ea"/>
              </a:rPr>
              <a:t>(</a:t>
            </a:r>
            <a:r>
              <a:rPr lang="en-US" altLang="ko-KR" b="1" dirty="0" err="1">
                <a:latin typeface="+mn-ea"/>
              </a:rPr>
              <a:t>int</a:t>
            </a:r>
            <a:r>
              <a:rPr lang="en-US" altLang="ko-KR" b="1" dirty="0">
                <a:latin typeface="+mn-ea"/>
              </a:rPr>
              <a:t>));</a:t>
            </a:r>
            <a:endParaRPr lang="ko-KR" altLang="en-US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9071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내용 개체 틀 1"/>
          <p:cNvSpPr>
            <a:spLocks noGrp="1"/>
          </p:cNvSpPr>
          <p:nvPr>
            <p:ph idx="1"/>
          </p:nvPr>
        </p:nvSpPr>
        <p:spPr>
          <a:xfrm>
            <a:off x="1981200" y="1801813"/>
            <a:ext cx="8362950" cy="4525962"/>
          </a:xfrm>
        </p:spPr>
        <p:txBody>
          <a:bodyPr/>
          <a:lstStyle/>
          <a:p>
            <a:r>
              <a:rPr lang="ko-KR" altLang="en-US" sz="2000" dirty="0" err="1"/>
              <a:t>정사각</a:t>
            </a:r>
            <a:r>
              <a:rPr lang="ko-KR" altLang="en-US" sz="2000" dirty="0"/>
              <a:t> 행렬의 왼쪽에서 오른쪽 </a:t>
            </a:r>
            <a:r>
              <a:rPr lang="ko-KR" altLang="en-US" sz="2000" dirty="0" err="1"/>
              <a:t>대각영역을</a:t>
            </a:r>
            <a:r>
              <a:rPr lang="ko-KR" altLang="en-US" sz="2000" dirty="0"/>
              <a:t> </a:t>
            </a:r>
            <a:r>
              <a:rPr altLang="ko-KR" sz="2000" dirty="0"/>
              <a:t>0</a:t>
            </a:r>
            <a:r>
              <a:rPr lang="ko-KR" altLang="en-US" sz="2000" dirty="0" err="1"/>
              <a:t>으로</a:t>
            </a:r>
            <a:r>
              <a:rPr lang="ko-KR" altLang="en-US" sz="2000" dirty="0"/>
              <a:t> 채우고 왼쪽 아래 삼각형은 </a:t>
            </a:r>
            <a:r>
              <a:rPr altLang="ko-KR" sz="2000" dirty="0"/>
              <a:t>-1, </a:t>
            </a:r>
            <a:r>
              <a:rPr lang="ko-KR" altLang="en-US" sz="2000" dirty="0"/>
              <a:t>왼쪽 위의 삼각형은 </a:t>
            </a:r>
            <a:r>
              <a:rPr altLang="ko-KR" sz="2000" dirty="0"/>
              <a:t>1</a:t>
            </a:r>
            <a:r>
              <a:rPr lang="ko-KR" altLang="en-US" sz="2000" dirty="0"/>
              <a:t>로 채우는 프로그램을 작성하시오</a:t>
            </a:r>
            <a:r>
              <a:rPr altLang="ko-KR" sz="2000" dirty="0"/>
              <a:t>. </a:t>
            </a:r>
          </a:p>
          <a:p>
            <a:endParaRPr altLang="ko-KR" sz="2000" dirty="0"/>
          </a:p>
          <a:p>
            <a:r>
              <a:rPr lang="ko-KR" altLang="en-US" sz="2000" dirty="0"/>
              <a:t>입력 받은 크기만큼 메모리를 할당 </a:t>
            </a:r>
            <a:r>
              <a:rPr lang="ko-KR" altLang="en-US" sz="2000" dirty="0" smtClean="0"/>
              <a:t>받는데</a:t>
            </a:r>
            <a:r>
              <a:rPr lang="en-US" altLang="ko-KR" sz="2000" dirty="0" smtClean="0"/>
              <a:t>,</a:t>
            </a:r>
          </a:p>
          <a:p>
            <a:pPr marL="0" indent="0">
              <a:buNone/>
            </a:pPr>
            <a:r>
              <a:rPr lang="ko-KR" altLang="en-US" sz="2000" dirty="0" smtClean="0"/>
              <a:t>한번은 </a:t>
            </a:r>
            <a:r>
              <a:rPr lang="en-US" altLang="ko-KR" sz="2000" dirty="0" err="1" smtClean="0"/>
              <a:t>malloc</a:t>
            </a:r>
            <a:endParaRPr lang="en-US" altLang="ko-KR" sz="2000" dirty="0" smtClean="0"/>
          </a:p>
          <a:p>
            <a:pPr marL="0" indent="0">
              <a:buNone/>
            </a:pPr>
            <a:r>
              <a:rPr lang="ko-KR" altLang="en-US" sz="2000" dirty="0" smtClean="0"/>
              <a:t>나머지는 </a:t>
            </a:r>
            <a:r>
              <a:rPr lang="en-US" altLang="ko-KR" sz="2000" dirty="0" err="1" smtClean="0"/>
              <a:t>calloc</a:t>
            </a:r>
            <a:r>
              <a:rPr lang="ko-KR" altLang="en-US" sz="2000" dirty="0" smtClean="0"/>
              <a:t>으로 </a:t>
            </a:r>
            <a:r>
              <a:rPr lang="ko-KR" altLang="en-US" sz="2000" dirty="0" err="1" smtClean="0"/>
              <a:t>할당받으시오</a:t>
            </a:r>
            <a:r>
              <a:rPr lang="en-US" altLang="ko-KR" sz="2000" dirty="0" smtClean="0"/>
              <a:t>.</a:t>
            </a:r>
          </a:p>
          <a:p>
            <a:pPr marL="0" indent="0">
              <a:buNone/>
            </a:pPr>
            <a:endParaRPr lang="en-US" altLang="ko-KR" sz="2000" dirty="0" smtClean="0"/>
          </a:p>
          <a:p>
            <a:endParaRPr altLang="ko-KR" sz="20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ln>
            <a:miter lim="800000"/>
            <a:headEnd/>
            <a:tailEnd/>
          </a:ln>
          <a:extLst/>
        </p:spPr>
        <p:txBody>
          <a:bodyPr/>
          <a:lstStyle/>
          <a:p>
            <a:pPr>
              <a:defRPr/>
            </a:pPr>
            <a:r>
              <a:rPr lang="ko-KR" altLang="en-US" dirty="0"/>
              <a:t>실습</a:t>
            </a:r>
            <a:r>
              <a:rPr altLang="ko-KR" dirty="0"/>
              <a:t>(</a:t>
            </a:r>
            <a:r>
              <a:rPr altLang="ko-KR" sz="2800" dirty="0"/>
              <a:t>Lab7_1 </a:t>
            </a:r>
            <a:r>
              <a:rPr lang="ko-KR" altLang="en-US" sz="2800" dirty="0"/>
              <a:t>변형</a:t>
            </a:r>
            <a:r>
              <a:rPr altLang="ko-KR" dirty="0"/>
              <a:t>)</a:t>
            </a:r>
            <a:endParaRPr lang="ko-KR" altLang="en-US" dirty="0"/>
          </a:p>
        </p:txBody>
      </p:sp>
      <p:sp>
        <p:nvSpPr>
          <p:cNvPr id="32772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rgbClr val="FE8C2E"/>
              </a:buClr>
              <a:buSzPct val="85000"/>
              <a:buFont typeface="Wingdings" panose="05000000000000000000" pitchFamily="2" charset="2"/>
              <a:buChar char="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latinLnBrk="1">
              <a:spcBef>
                <a:spcPct val="20000"/>
              </a:spcBef>
              <a:buClr>
                <a:srgbClr val="4CD416"/>
              </a:buClr>
              <a:buSzPct val="85000"/>
              <a:buFont typeface="Wingdings" panose="05000000000000000000" pitchFamily="2" charset="2"/>
              <a:buChar char="¤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latinLnBrk="1">
              <a:spcBef>
                <a:spcPct val="20000"/>
              </a:spcBef>
              <a:buClr>
                <a:srgbClr val="33BDFB"/>
              </a:buClr>
              <a:buSzPct val="85000"/>
              <a:buFont typeface="Wingdings" panose="05000000000000000000" pitchFamily="2" charset="2"/>
              <a:buChar char="¤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latinLnBrk="1">
              <a:spcBef>
                <a:spcPct val="20000"/>
              </a:spcBef>
              <a:buClr>
                <a:schemeClr val="accent2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latinLnBrk="1">
              <a:spcBef>
                <a:spcPct val="20000"/>
              </a:spcBef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fld id="{84764BE4-A0B3-425D-9A80-A062740E9766}" type="slidenum">
              <a:rPr lang="en-US" altLang="ko-KR" sz="1200">
                <a:solidFill>
                  <a:srgbClr val="898989"/>
                </a:solidFill>
              </a:rPr>
              <a:pPr latinLnBrk="0"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ko-KR" sz="1200">
              <a:solidFill>
                <a:srgbClr val="898989"/>
              </a:solidFill>
            </a:endParaRPr>
          </a:p>
        </p:txBody>
      </p:sp>
      <p:pic>
        <p:nvPicPr>
          <p:cNvPr id="32773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4537075"/>
            <a:ext cx="37719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4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968875"/>
            <a:ext cx="3768725" cy="135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7277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842654" y="210234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2020-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프로그래밍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SMP 8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차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000" b="1" dirty="0" smtClean="0">
                <a:solidFill>
                  <a:srgbClr val="FFFF00"/>
                </a:solidFill>
              </a:rPr>
              <a:t>끝</a:t>
            </a:r>
            <a:endParaRPr lang="en-US" altLang="ko-KR" sz="2000" b="1" dirty="0" smtClean="0">
              <a:solidFill>
                <a:srgbClr val="FFFF0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586411" y="2383723"/>
            <a:ext cx="5413661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제가 가지고 있는 기출 문제도 다 풀었고</a:t>
            </a:r>
            <a:r>
              <a:rPr lang="en-US" altLang="ko-KR" b="1" dirty="0" smtClean="0">
                <a:solidFill>
                  <a:schemeClr val="bg1"/>
                </a:solidFill>
              </a:rPr>
              <a:t>, </a:t>
            </a:r>
          </a:p>
          <a:p>
            <a:pPr algn="ctr"/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나머지는 </a:t>
            </a:r>
            <a:r>
              <a:rPr lang="ko-KR" altLang="en-US" b="1" dirty="0" err="1" smtClean="0">
                <a:solidFill>
                  <a:schemeClr val="bg1"/>
                </a:solidFill>
              </a:rPr>
              <a:t>링크드</a:t>
            </a:r>
            <a:r>
              <a:rPr lang="ko-KR" altLang="en-US" b="1" dirty="0" smtClean="0">
                <a:solidFill>
                  <a:schemeClr val="bg1"/>
                </a:solidFill>
              </a:rPr>
              <a:t> 리스트 </a:t>
            </a:r>
            <a:r>
              <a:rPr lang="en-US" altLang="ko-KR" b="1" dirty="0" smtClean="0">
                <a:solidFill>
                  <a:schemeClr val="bg1"/>
                </a:solidFill>
              </a:rPr>
              <a:t>+ </a:t>
            </a:r>
            <a:r>
              <a:rPr lang="ko-KR" altLang="en-US" b="1" dirty="0" err="1" smtClean="0">
                <a:solidFill>
                  <a:schemeClr val="bg1"/>
                </a:solidFill>
              </a:rPr>
              <a:t>동적할당</a:t>
            </a:r>
            <a:r>
              <a:rPr lang="ko-KR" altLang="en-US" b="1" dirty="0" err="1" smtClean="0">
                <a:solidFill>
                  <a:schemeClr val="bg1"/>
                </a:solidFill>
              </a:rPr>
              <a:t>입니다</a:t>
            </a:r>
            <a:r>
              <a:rPr lang="en-US" altLang="ko-KR" b="1" dirty="0" smtClean="0">
                <a:solidFill>
                  <a:schemeClr val="bg1"/>
                </a:solidFill>
              </a:rPr>
              <a:t>..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만약</a:t>
            </a:r>
            <a:r>
              <a:rPr lang="en-US" altLang="ko-KR" b="1" dirty="0" smtClean="0">
                <a:solidFill>
                  <a:schemeClr val="bg1"/>
                </a:solidFill>
              </a:rPr>
              <a:t>, </a:t>
            </a:r>
            <a:r>
              <a:rPr lang="ko-KR" altLang="en-US" b="1" dirty="0" smtClean="0">
                <a:solidFill>
                  <a:schemeClr val="bg1"/>
                </a:solidFill>
              </a:rPr>
              <a:t>수업 시간에 </a:t>
            </a:r>
            <a:r>
              <a:rPr lang="ko-KR" altLang="en-US" b="1" dirty="0" err="1" smtClean="0">
                <a:solidFill>
                  <a:srgbClr val="FFFF00"/>
                </a:solidFill>
              </a:rPr>
              <a:t>링크드</a:t>
            </a:r>
            <a:r>
              <a:rPr lang="ko-KR" altLang="en-US" b="1" dirty="0" smtClean="0">
                <a:solidFill>
                  <a:srgbClr val="FFFF00"/>
                </a:solidFill>
              </a:rPr>
              <a:t> 리스트 </a:t>
            </a:r>
            <a:r>
              <a:rPr lang="ko-KR" altLang="en-US" b="1" dirty="0" smtClean="0">
                <a:solidFill>
                  <a:schemeClr val="bg1"/>
                </a:solidFill>
              </a:rPr>
              <a:t>진도가 나간다면</a:t>
            </a:r>
            <a:r>
              <a:rPr lang="en-US" altLang="ko-KR" b="1" dirty="0" smtClean="0">
                <a:solidFill>
                  <a:schemeClr val="bg1"/>
                </a:solidFill>
              </a:rPr>
              <a:t>,</a:t>
            </a:r>
          </a:p>
          <a:p>
            <a:pPr algn="ctr"/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smtClean="0">
                <a:solidFill>
                  <a:srgbClr val="FFFF00"/>
                </a:solidFill>
              </a:rPr>
              <a:t>양방향</a:t>
            </a:r>
            <a:r>
              <a:rPr lang="ko-KR" altLang="en-US" b="1" dirty="0" smtClean="0">
                <a:solidFill>
                  <a:schemeClr val="bg1"/>
                </a:solidFill>
              </a:rPr>
              <a:t> </a:t>
            </a:r>
            <a:r>
              <a:rPr lang="ko-KR" altLang="en-US" b="1" dirty="0" err="1" smtClean="0">
                <a:solidFill>
                  <a:schemeClr val="bg1"/>
                </a:solidFill>
              </a:rPr>
              <a:t>링크드</a:t>
            </a:r>
            <a:r>
              <a:rPr lang="ko-KR" altLang="en-US" b="1" dirty="0" smtClean="0">
                <a:solidFill>
                  <a:schemeClr val="bg1"/>
                </a:solidFill>
              </a:rPr>
              <a:t> 리스트 설명하고</a:t>
            </a:r>
            <a:r>
              <a:rPr lang="en-US" altLang="ko-KR" b="1" dirty="0" smtClean="0">
                <a:solidFill>
                  <a:schemeClr val="bg1"/>
                </a:solidFill>
              </a:rPr>
              <a:t>,</a:t>
            </a:r>
          </a:p>
          <a:p>
            <a:pPr algn="ctr"/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 err="1" smtClean="0">
                <a:solidFill>
                  <a:schemeClr val="bg1"/>
                </a:solidFill>
              </a:rPr>
              <a:t>링크드</a:t>
            </a:r>
            <a:r>
              <a:rPr lang="ko-KR" altLang="en-US" b="1" dirty="0" smtClean="0">
                <a:solidFill>
                  <a:schemeClr val="bg1"/>
                </a:solidFill>
              </a:rPr>
              <a:t> 리스트 기출 풀이를 하겠습니다</a:t>
            </a:r>
            <a:r>
              <a:rPr lang="en-US" altLang="ko-KR" b="1" dirty="0" smtClean="0">
                <a:solidFill>
                  <a:schemeClr val="bg1"/>
                </a:solidFill>
              </a:rPr>
              <a:t>.</a:t>
            </a:r>
            <a:endParaRPr lang="en-US" altLang="ko-K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847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95600" y="4130080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1600" b="1" dirty="0" smtClean="0">
                <a:solidFill>
                  <a:schemeClr val="bg1"/>
                </a:solidFill>
                <a:latin typeface="+mj-ea"/>
                <a:ea typeface="+mj-ea"/>
              </a:rPr>
              <a:t>1-1 </a:t>
            </a:r>
            <a:r>
              <a:rPr lang="ko-KR" altLang="en-US" sz="1600" b="1" dirty="0" smtClean="0">
                <a:solidFill>
                  <a:schemeClr val="bg1"/>
                </a:solidFill>
                <a:latin typeface="+mj-ea"/>
                <a:ea typeface="+mj-ea"/>
              </a:rPr>
              <a:t>기출문제</a:t>
            </a:r>
            <a:endParaRPr lang="en-US" altLang="ko-KR" sz="16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ko-KR" sz="16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b="1" dirty="0" smtClean="0">
                <a:solidFill>
                  <a:schemeClr val="bg1"/>
                </a:solidFill>
                <a:latin typeface="+mj-ea"/>
                <a:ea typeface="+mj-ea"/>
              </a:rPr>
              <a:t>2-2 </a:t>
            </a:r>
            <a:r>
              <a:rPr lang="ko-KR" altLang="en-US" sz="1600" b="1" dirty="0" err="1" smtClean="0">
                <a:solidFill>
                  <a:schemeClr val="bg1"/>
                </a:solidFill>
                <a:latin typeface="+mj-ea"/>
                <a:ea typeface="+mj-ea"/>
              </a:rPr>
              <a:t>동적할당</a:t>
            </a:r>
            <a:endParaRPr lang="en-US" altLang="ko-KR" sz="1600" b="1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895600" y="2676344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chemeClr val="bg1"/>
                </a:solidFill>
                <a:latin typeface="+mj-ea"/>
                <a:ea typeface="+mj-ea"/>
              </a:rPr>
              <a:t>2020-</a:t>
            </a:r>
            <a:r>
              <a:rPr lang="ko-KR" altLang="en-US" sz="3200" b="1" dirty="0" smtClean="0">
                <a:solidFill>
                  <a:schemeClr val="bg1"/>
                </a:solidFill>
                <a:latin typeface="+mj-ea"/>
                <a:ea typeface="+mj-ea"/>
              </a:rPr>
              <a:t>프로그래밍</a:t>
            </a:r>
            <a:endParaRPr lang="en-US" altLang="ko-KR" sz="32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3200" b="1" dirty="0" smtClean="0">
                <a:solidFill>
                  <a:srgbClr val="FFC000"/>
                </a:solidFill>
                <a:latin typeface="+mj-ea"/>
                <a:ea typeface="+mj-ea"/>
              </a:rPr>
              <a:t>SMP</a:t>
            </a:r>
            <a:r>
              <a:rPr lang="en-US" altLang="ko-KR" sz="3200" b="1" dirty="0" smtClean="0">
                <a:solidFill>
                  <a:schemeClr val="bg1"/>
                </a:solidFill>
                <a:latin typeface="+mj-ea"/>
                <a:ea typeface="+mj-ea"/>
              </a:rPr>
              <a:t> 8</a:t>
            </a:r>
            <a:r>
              <a:rPr lang="ko-KR" altLang="en-US" sz="3200" b="1" dirty="0" err="1" smtClean="0">
                <a:solidFill>
                  <a:schemeClr val="bg1"/>
                </a:solidFill>
                <a:latin typeface="+mj-ea"/>
                <a:ea typeface="+mj-ea"/>
              </a:rPr>
              <a:t>회차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153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842654" y="210234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2020-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프로그래밍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SMP 8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차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55594" y="918120"/>
            <a:ext cx="1699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92D050"/>
                </a:solidFill>
              </a:rPr>
              <a:t>배열 </a:t>
            </a:r>
            <a:r>
              <a:rPr lang="en-US" altLang="ko-KR" b="1" dirty="0" smtClean="0">
                <a:solidFill>
                  <a:srgbClr val="92D050"/>
                </a:solidFill>
              </a:rPr>
              <a:t>&amp; </a:t>
            </a:r>
            <a:r>
              <a:rPr lang="ko-KR" altLang="en-US" b="1" dirty="0" smtClean="0">
                <a:solidFill>
                  <a:srgbClr val="92D050"/>
                </a:solidFill>
              </a:rPr>
              <a:t>포인터</a:t>
            </a:r>
            <a:endParaRPr lang="ko-KR" altLang="en-US" sz="1200" b="1" dirty="0">
              <a:solidFill>
                <a:srgbClr val="92D05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816" y="364104"/>
            <a:ext cx="7043893" cy="237408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535" y="2959388"/>
            <a:ext cx="5972175" cy="108286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6534" y="4263456"/>
            <a:ext cx="5972175" cy="11189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6534" y="5601700"/>
            <a:ext cx="5972175" cy="109959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-53299" y="3446072"/>
            <a:ext cx="5956887" cy="984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2011 4</a:t>
            </a:r>
            <a:r>
              <a:rPr lang="ko-KR" altLang="en-US" b="1" dirty="0" smtClean="0">
                <a:solidFill>
                  <a:schemeClr val="bg1"/>
                </a:solidFill>
              </a:rPr>
              <a:t>번 </a:t>
            </a:r>
            <a:r>
              <a:rPr lang="en-US" altLang="ko-KR" b="1" dirty="0" smtClean="0">
                <a:solidFill>
                  <a:schemeClr val="bg1"/>
                </a:solidFill>
              </a:rPr>
              <a:t>[3](2</a:t>
            </a:r>
            <a:r>
              <a:rPr lang="ko-KR" altLang="en-US" b="1" dirty="0" smtClean="0">
                <a:solidFill>
                  <a:schemeClr val="bg1"/>
                </a:solidFill>
              </a:rPr>
              <a:t>점 </a:t>
            </a:r>
            <a:r>
              <a:rPr lang="en-US" altLang="ko-KR" b="1" dirty="0" smtClean="0">
                <a:solidFill>
                  <a:schemeClr val="bg1"/>
                </a:solidFill>
              </a:rPr>
              <a:t>+ 2</a:t>
            </a:r>
            <a:r>
              <a:rPr lang="ko-KR" altLang="en-US" b="1" dirty="0" smtClean="0">
                <a:solidFill>
                  <a:schemeClr val="bg1"/>
                </a:solidFill>
              </a:rPr>
              <a:t>점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en-US" altLang="ko-KR" b="1" dirty="0" smtClean="0">
                <a:solidFill>
                  <a:schemeClr val="bg1"/>
                </a:solidFill>
              </a:rPr>
              <a:t>+ 2</a:t>
            </a:r>
            <a:r>
              <a:rPr lang="ko-KR" altLang="en-US" b="1" dirty="0" smtClean="0">
                <a:solidFill>
                  <a:schemeClr val="bg1"/>
                </a:solidFill>
              </a:rPr>
              <a:t>점</a:t>
            </a:r>
            <a:r>
              <a:rPr lang="en-US" altLang="ko-KR" b="1" dirty="0" smtClean="0">
                <a:solidFill>
                  <a:schemeClr val="bg1"/>
                </a:solidFill>
              </a:rPr>
              <a:t>)</a:t>
            </a:r>
          </a:p>
          <a:p>
            <a:pPr algn="ctr"/>
            <a:endParaRPr lang="en-US" altLang="ko-KR" sz="12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400" b="1" dirty="0" smtClean="0">
                <a:solidFill>
                  <a:schemeClr val="bg1"/>
                </a:solidFill>
              </a:rPr>
              <a:t>Explain </a:t>
            </a:r>
            <a:r>
              <a:rPr lang="en-US" altLang="ko-KR" sz="1400" b="1" dirty="0" smtClean="0">
                <a:solidFill>
                  <a:srgbClr val="92D050"/>
                </a:solidFill>
              </a:rPr>
              <a:t>grammatical mistakes 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of following function calls</a:t>
            </a:r>
          </a:p>
          <a:p>
            <a:pPr algn="ctr"/>
            <a:r>
              <a:rPr lang="en-US" altLang="ko-KR" sz="1400" b="1" dirty="0" smtClean="0">
                <a:solidFill>
                  <a:schemeClr val="bg1"/>
                </a:solidFill>
              </a:rPr>
              <a:t>and correct them. If there is no error to correct, just leave it blank.</a:t>
            </a:r>
          </a:p>
        </p:txBody>
      </p:sp>
      <p:cxnSp>
        <p:nvCxnSpPr>
          <p:cNvPr id="10" name="꺾인 연결선 9"/>
          <p:cNvCxnSpPr>
            <a:stCxn id="8" idx="0"/>
            <a:endCxn id="2" idx="1"/>
          </p:cNvCxnSpPr>
          <p:nvPr/>
        </p:nvCxnSpPr>
        <p:spPr>
          <a:xfrm rot="5400000" flipH="1" flipV="1">
            <a:off x="3042517" y="1433774"/>
            <a:ext cx="1894927" cy="2129671"/>
          </a:xfrm>
          <a:prstGeom prst="bentConnector2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355594" y="918120"/>
            <a:ext cx="1699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92D050"/>
                </a:solidFill>
              </a:rPr>
              <a:t>배열 </a:t>
            </a:r>
            <a:r>
              <a:rPr lang="en-US" altLang="ko-KR" b="1" dirty="0" smtClean="0">
                <a:solidFill>
                  <a:srgbClr val="92D050"/>
                </a:solidFill>
              </a:rPr>
              <a:t>&amp; </a:t>
            </a:r>
            <a:r>
              <a:rPr lang="ko-KR" altLang="en-US" b="1" dirty="0" smtClean="0">
                <a:solidFill>
                  <a:srgbClr val="92D050"/>
                </a:solidFill>
              </a:rPr>
              <a:t>포인터</a:t>
            </a:r>
            <a:endParaRPr lang="en-US" altLang="ko-KR" b="1" dirty="0" smtClean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036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842654" y="210234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2020-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프로그래밍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SMP 8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차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55594" y="918120"/>
            <a:ext cx="1699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92D050"/>
                </a:solidFill>
              </a:rPr>
              <a:t>배열 </a:t>
            </a:r>
            <a:r>
              <a:rPr lang="en-US" altLang="ko-KR" b="1" dirty="0" smtClean="0">
                <a:solidFill>
                  <a:srgbClr val="92D050"/>
                </a:solidFill>
              </a:rPr>
              <a:t>&amp; </a:t>
            </a:r>
            <a:r>
              <a:rPr lang="ko-KR" altLang="en-US" b="1" dirty="0" smtClean="0">
                <a:solidFill>
                  <a:srgbClr val="92D050"/>
                </a:solidFill>
              </a:rPr>
              <a:t>포인터</a:t>
            </a:r>
            <a:endParaRPr lang="ko-KR" altLang="en-US" sz="1200" b="1" dirty="0">
              <a:solidFill>
                <a:srgbClr val="92D05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4362" y="210234"/>
            <a:ext cx="3594990" cy="6439461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8552696" y="3106798"/>
            <a:ext cx="30293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2011 6</a:t>
            </a:r>
            <a:r>
              <a:rPr lang="ko-KR" altLang="en-US" b="1" dirty="0" smtClean="0">
                <a:solidFill>
                  <a:schemeClr val="bg1"/>
                </a:solidFill>
              </a:rPr>
              <a:t>번 문제</a:t>
            </a:r>
            <a:r>
              <a:rPr lang="en-US" altLang="ko-KR" b="1" dirty="0" smtClean="0">
                <a:solidFill>
                  <a:schemeClr val="bg1"/>
                </a:solidFill>
              </a:rPr>
              <a:t>(6</a:t>
            </a:r>
            <a:r>
              <a:rPr lang="ko-KR" altLang="en-US" b="1" dirty="0" smtClean="0">
                <a:solidFill>
                  <a:schemeClr val="bg1"/>
                </a:solidFill>
              </a:rPr>
              <a:t>점</a:t>
            </a:r>
            <a:r>
              <a:rPr lang="en-US" altLang="ko-KR" b="1" dirty="0" smtClean="0">
                <a:solidFill>
                  <a:schemeClr val="bg1"/>
                </a:solidFill>
              </a:rPr>
              <a:t>)</a:t>
            </a:r>
          </a:p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What is the output of the</a:t>
            </a: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f</a:t>
            </a:r>
            <a:r>
              <a:rPr lang="en-US" altLang="ko-KR" b="1" dirty="0" smtClean="0">
                <a:solidFill>
                  <a:schemeClr val="bg1"/>
                </a:solidFill>
              </a:rPr>
              <a:t>ollowing program?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55594" y="918120"/>
            <a:ext cx="1699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92D050"/>
                </a:solidFill>
              </a:rPr>
              <a:t>배열 </a:t>
            </a:r>
            <a:r>
              <a:rPr lang="en-US" altLang="ko-KR" b="1" dirty="0" smtClean="0">
                <a:solidFill>
                  <a:srgbClr val="92D050"/>
                </a:solidFill>
              </a:rPr>
              <a:t>&amp; </a:t>
            </a:r>
            <a:r>
              <a:rPr lang="ko-KR" altLang="en-US" b="1" dirty="0" smtClean="0">
                <a:solidFill>
                  <a:srgbClr val="92D050"/>
                </a:solidFill>
              </a:rPr>
              <a:t>포인터</a:t>
            </a:r>
            <a:endParaRPr lang="en-US" altLang="ko-KR" b="1" dirty="0" smtClean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4646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842654" y="210234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2020-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프로그래밍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SMP 8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차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55594" y="918120"/>
            <a:ext cx="1699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92D050"/>
                </a:solidFill>
              </a:rPr>
              <a:t>배열 </a:t>
            </a:r>
            <a:r>
              <a:rPr lang="en-US" altLang="ko-KR" b="1" dirty="0" smtClean="0">
                <a:solidFill>
                  <a:srgbClr val="92D050"/>
                </a:solidFill>
              </a:rPr>
              <a:t>&amp; </a:t>
            </a:r>
            <a:r>
              <a:rPr lang="ko-KR" altLang="en-US" b="1" dirty="0" smtClean="0">
                <a:solidFill>
                  <a:srgbClr val="92D050"/>
                </a:solidFill>
              </a:rPr>
              <a:t>포인터</a:t>
            </a:r>
            <a:endParaRPr lang="ko-KR" altLang="en-US" sz="1200" b="1" dirty="0">
              <a:solidFill>
                <a:srgbClr val="92D05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55594" y="918120"/>
            <a:ext cx="1699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92D050"/>
                </a:solidFill>
              </a:rPr>
              <a:t>배열 </a:t>
            </a:r>
            <a:r>
              <a:rPr lang="en-US" altLang="ko-KR" b="1" dirty="0" smtClean="0">
                <a:solidFill>
                  <a:srgbClr val="92D050"/>
                </a:solidFill>
              </a:rPr>
              <a:t>&amp; </a:t>
            </a:r>
            <a:r>
              <a:rPr lang="ko-KR" altLang="en-US" b="1" dirty="0" smtClean="0">
                <a:solidFill>
                  <a:srgbClr val="92D050"/>
                </a:solidFill>
              </a:rPr>
              <a:t>포인터</a:t>
            </a:r>
            <a:endParaRPr lang="en-US" altLang="ko-KR" b="1" dirty="0" smtClean="0">
              <a:solidFill>
                <a:srgbClr val="92D050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668078" y="918120"/>
            <a:ext cx="814678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rgbClr val="92D050"/>
                </a:solidFill>
              </a:rPr>
              <a:t>2014 11</a:t>
            </a:r>
            <a:r>
              <a:rPr lang="ko-KR" altLang="en-US" sz="1400" b="1" dirty="0" smtClean="0">
                <a:solidFill>
                  <a:srgbClr val="92D050"/>
                </a:solidFill>
              </a:rPr>
              <a:t>번</a:t>
            </a:r>
            <a:endParaRPr lang="en-US" altLang="ko-KR" sz="1400" b="1" dirty="0" smtClean="0">
              <a:solidFill>
                <a:srgbClr val="92D050"/>
              </a:solidFill>
            </a:endParaRPr>
          </a:p>
          <a:p>
            <a:pPr algn="ctr"/>
            <a:endParaRPr lang="en-US" altLang="ko-KR" sz="1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1400" b="1" dirty="0" err="1" smtClean="0">
                <a:solidFill>
                  <a:schemeClr val="bg1"/>
                </a:solidFill>
              </a:rPr>
              <a:t>회문은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‘noon’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이나 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‘refer’ 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처럼 앞에서 읽으나 뒤에서 읽으나 동일한 단어나 구를 말한다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ko-KR" altLang="en-US" sz="1400" b="1" dirty="0" smtClean="0">
                <a:solidFill>
                  <a:schemeClr val="bg1"/>
                </a:solidFill>
              </a:rPr>
              <a:t>아래의 프로그램은 문장이 </a:t>
            </a:r>
            <a:r>
              <a:rPr lang="ko-KR" altLang="en-US" sz="1400" b="1" dirty="0" err="1" smtClean="0">
                <a:solidFill>
                  <a:schemeClr val="bg1"/>
                </a:solidFill>
              </a:rPr>
              <a:t>회문이면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 그 문장을 출력하고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, </a:t>
            </a:r>
            <a:r>
              <a:rPr lang="ko-KR" altLang="en-US" sz="1400" b="1" dirty="0" err="1" smtClean="0">
                <a:solidFill>
                  <a:schemeClr val="bg1"/>
                </a:solidFill>
              </a:rPr>
              <a:t>회문이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 아니면 </a:t>
            </a:r>
            <a:r>
              <a:rPr lang="ko-KR" altLang="en-US" sz="1400" b="1" dirty="0" err="1" smtClean="0">
                <a:solidFill>
                  <a:schemeClr val="bg1"/>
                </a:solidFill>
              </a:rPr>
              <a:t>회문을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 만들어서 출력한다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.</a:t>
            </a:r>
          </a:p>
          <a:p>
            <a:pPr algn="ctr"/>
            <a:endParaRPr lang="en-US" altLang="ko-KR" sz="1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400" b="1" dirty="0" smtClean="0">
                <a:solidFill>
                  <a:schemeClr val="bg1"/>
                </a:solidFill>
              </a:rPr>
              <a:t>아래의 출력 결과가 나오도록 빈 칸을 채우시오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.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1275851" y="5548264"/>
            <a:ext cx="800219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dirty="0" err="1" smtClean="0">
                <a:solidFill>
                  <a:schemeClr val="bg1"/>
                </a:solidFill>
                <a:latin typeface="+mn-ea"/>
              </a:rPr>
              <a:t>출력결과</a:t>
            </a:r>
            <a:endParaRPr lang="en-US" altLang="ko-KR" sz="1200" b="1" dirty="0" smtClean="0">
              <a:solidFill>
                <a:schemeClr val="bg1"/>
              </a:solidFill>
              <a:latin typeface="+mn-ea"/>
            </a:endParaRPr>
          </a:p>
          <a:p>
            <a:endParaRPr lang="en-US" altLang="ko-KR" sz="1200" b="1" dirty="0">
              <a:solidFill>
                <a:schemeClr val="bg1"/>
              </a:solidFill>
            </a:endParaRPr>
          </a:p>
          <a:p>
            <a:r>
              <a:rPr lang="en-US" altLang="ko-KR" sz="1200" b="1" dirty="0" smtClean="0">
                <a:solidFill>
                  <a:schemeClr val="bg1"/>
                </a:solidFill>
              </a:rPr>
              <a:t>noon</a:t>
            </a:r>
          </a:p>
          <a:p>
            <a:r>
              <a:rPr lang="en-US" altLang="ko-KR" sz="1200" b="1" dirty="0" smtClean="0">
                <a:solidFill>
                  <a:schemeClr val="bg1"/>
                </a:solidFill>
              </a:rPr>
              <a:t>refer</a:t>
            </a:r>
          </a:p>
          <a:p>
            <a:r>
              <a:rPr lang="en-US" altLang="ko-KR" sz="1200" b="1" dirty="0" smtClean="0">
                <a:solidFill>
                  <a:schemeClr val="bg1"/>
                </a:solidFill>
              </a:rPr>
              <a:t>madam</a:t>
            </a:r>
          </a:p>
          <a:p>
            <a:r>
              <a:rPr lang="en-US" altLang="ko-KR" sz="1200" b="1" dirty="0" smtClean="0">
                <a:solidFill>
                  <a:schemeClr val="bg1"/>
                </a:solidFill>
              </a:rPr>
              <a:t>racecar</a:t>
            </a:r>
          </a:p>
          <a:p>
            <a:endParaRPr lang="ko-KR" altLang="en-US" sz="1200" b="1" dirty="0">
              <a:solidFill>
                <a:schemeClr val="bg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85" y="2407571"/>
            <a:ext cx="5819621" cy="433331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929" y="2407571"/>
            <a:ext cx="5962141" cy="218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854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842654" y="210234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2020-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프로그래밍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SMP 8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차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55594" y="918120"/>
            <a:ext cx="1699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92D050"/>
                </a:solidFill>
              </a:rPr>
              <a:t>배열 </a:t>
            </a:r>
            <a:r>
              <a:rPr lang="en-US" altLang="ko-KR" b="1" dirty="0" smtClean="0">
                <a:solidFill>
                  <a:srgbClr val="92D050"/>
                </a:solidFill>
              </a:rPr>
              <a:t>&amp; </a:t>
            </a:r>
            <a:r>
              <a:rPr lang="ko-KR" altLang="en-US" b="1" dirty="0" smtClean="0">
                <a:solidFill>
                  <a:srgbClr val="92D050"/>
                </a:solidFill>
              </a:rPr>
              <a:t>포인터</a:t>
            </a:r>
            <a:endParaRPr lang="ko-KR" altLang="en-US" sz="1200" b="1" dirty="0">
              <a:solidFill>
                <a:srgbClr val="92D05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55594" y="918120"/>
            <a:ext cx="1699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92D050"/>
                </a:solidFill>
              </a:rPr>
              <a:t>배열 </a:t>
            </a:r>
            <a:r>
              <a:rPr lang="en-US" altLang="ko-KR" b="1" dirty="0" smtClean="0">
                <a:solidFill>
                  <a:srgbClr val="92D050"/>
                </a:solidFill>
              </a:rPr>
              <a:t>&amp; </a:t>
            </a:r>
            <a:r>
              <a:rPr lang="ko-KR" altLang="en-US" b="1" dirty="0" smtClean="0">
                <a:solidFill>
                  <a:srgbClr val="92D050"/>
                </a:solidFill>
              </a:rPr>
              <a:t>포인터</a:t>
            </a:r>
            <a:endParaRPr lang="en-US" altLang="ko-KR" b="1" dirty="0" smtClean="0">
              <a:solidFill>
                <a:srgbClr val="92D05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973607" y="594954"/>
            <a:ext cx="7499169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b="1" smtClean="0">
                <a:solidFill>
                  <a:srgbClr val="92D050"/>
                </a:solidFill>
              </a:rPr>
              <a:t>2014 8</a:t>
            </a:r>
            <a:r>
              <a:rPr lang="ko-KR" altLang="en-US" sz="1400" b="1" dirty="0" smtClean="0">
                <a:solidFill>
                  <a:srgbClr val="92D050"/>
                </a:solidFill>
              </a:rPr>
              <a:t>번</a:t>
            </a:r>
            <a:endParaRPr lang="en-US" altLang="ko-KR" sz="1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1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400" b="1" dirty="0" smtClean="0">
                <a:solidFill>
                  <a:schemeClr val="bg1"/>
                </a:solidFill>
              </a:rPr>
              <a:t>아래 프로그램은 사용자로부터 문자열을 입력 받고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, 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입력 받은 문자열을 대문자로만 구성된</a:t>
            </a:r>
            <a:endParaRPr lang="en-US" altLang="ko-KR" sz="1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1400" b="1" dirty="0" smtClean="0">
                <a:solidFill>
                  <a:schemeClr val="bg1"/>
                </a:solidFill>
              </a:rPr>
              <a:t>문자열 혹은 소문자로만 구성된 문자열로 변환한다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.</a:t>
            </a:r>
          </a:p>
          <a:p>
            <a:pPr algn="ctr"/>
            <a:endParaRPr lang="en-US" altLang="ko-KR" sz="1400" b="1" dirty="0">
              <a:solidFill>
                <a:schemeClr val="bg1"/>
              </a:solidFill>
            </a:endParaRPr>
          </a:p>
          <a:p>
            <a:pPr algn="ctr"/>
            <a:r>
              <a:rPr lang="en-US" altLang="ko-KR" sz="1400" b="1" dirty="0" smtClean="0">
                <a:solidFill>
                  <a:schemeClr val="bg1"/>
                </a:solidFill>
              </a:rPr>
              <a:t>ASCII CODE- 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소문자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: 97(a) ~ 122(z), 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대문자 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65(A) ~ 90(Z)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2092" y="4545665"/>
            <a:ext cx="4105275" cy="104775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91" y="2091374"/>
            <a:ext cx="6431509" cy="468538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2092" y="2091374"/>
            <a:ext cx="4105275" cy="232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67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842654" y="210234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2020-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프로그래밍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SMP 8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차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55594" y="918120"/>
            <a:ext cx="1699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92D050"/>
                </a:solidFill>
              </a:rPr>
              <a:t>배열 </a:t>
            </a:r>
            <a:r>
              <a:rPr lang="en-US" altLang="ko-KR" b="1" dirty="0" smtClean="0">
                <a:solidFill>
                  <a:srgbClr val="92D050"/>
                </a:solidFill>
              </a:rPr>
              <a:t>&amp; </a:t>
            </a:r>
            <a:r>
              <a:rPr lang="ko-KR" altLang="en-US" b="1" dirty="0" smtClean="0">
                <a:solidFill>
                  <a:srgbClr val="92D050"/>
                </a:solidFill>
              </a:rPr>
              <a:t>포인터</a:t>
            </a:r>
            <a:endParaRPr lang="ko-KR" altLang="en-US" sz="1200" b="1" dirty="0">
              <a:solidFill>
                <a:srgbClr val="92D05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55594" y="918120"/>
            <a:ext cx="1699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92D050"/>
                </a:solidFill>
              </a:rPr>
              <a:t>배열 </a:t>
            </a:r>
            <a:r>
              <a:rPr lang="en-US" altLang="ko-KR" b="1" dirty="0" smtClean="0">
                <a:solidFill>
                  <a:srgbClr val="92D050"/>
                </a:solidFill>
              </a:rPr>
              <a:t>&amp; </a:t>
            </a:r>
            <a:r>
              <a:rPr lang="ko-KR" altLang="en-US" b="1" dirty="0" smtClean="0">
                <a:solidFill>
                  <a:srgbClr val="92D050"/>
                </a:solidFill>
              </a:rPr>
              <a:t>포인터</a:t>
            </a:r>
            <a:endParaRPr lang="en-US" altLang="ko-KR" b="1" dirty="0" smtClean="0">
              <a:solidFill>
                <a:srgbClr val="92D05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760259" y="1461195"/>
            <a:ext cx="4634602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 smtClean="0">
                <a:solidFill>
                  <a:schemeClr val="bg1"/>
                </a:solidFill>
              </a:rPr>
              <a:t>다음 프로그램의 출력 결과를 쓰시오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. </a:t>
            </a:r>
            <a:r>
              <a:rPr lang="en-US" altLang="ko-KR" sz="1400" b="1" dirty="0" smtClean="0">
                <a:solidFill>
                  <a:srgbClr val="92D050"/>
                </a:solidFill>
              </a:rPr>
              <a:t>2014 1, 2</a:t>
            </a:r>
            <a:r>
              <a:rPr lang="ko-KR" altLang="en-US" sz="1400" b="1" dirty="0" smtClean="0">
                <a:solidFill>
                  <a:srgbClr val="92D050"/>
                </a:solidFill>
              </a:rPr>
              <a:t>번 문제</a:t>
            </a:r>
            <a:endParaRPr lang="en-US" altLang="ko-KR" sz="1400" b="1" dirty="0" smtClean="0">
              <a:solidFill>
                <a:srgbClr val="92D050"/>
              </a:solidFill>
            </a:endParaRPr>
          </a:p>
          <a:p>
            <a:endParaRPr lang="en-US" altLang="ko-KR" sz="1400" b="1" dirty="0">
              <a:solidFill>
                <a:schemeClr val="bg1"/>
              </a:solidFill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</a:rPr>
              <a:t>(1):</a:t>
            </a:r>
          </a:p>
          <a:p>
            <a:endParaRPr lang="en-US" altLang="ko-KR" sz="1400" b="1" dirty="0" smtClean="0">
              <a:solidFill>
                <a:schemeClr val="bg1"/>
              </a:solidFill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</a:rPr>
              <a:t>(2):</a:t>
            </a:r>
          </a:p>
          <a:p>
            <a:endParaRPr lang="en-US" altLang="ko-KR" sz="1400" b="1" dirty="0" smtClean="0">
              <a:solidFill>
                <a:schemeClr val="bg1"/>
              </a:solidFill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</a:rPr>
              <a:t>(3):</a:t>
            </a:r>
          </a:p>
          <a:p>
            <a:endParaRPr lang="en-US" altLang="ko-KR" sz="1400" b="1" dirty="0" smtClean="0">
              <a:solidFill>
                <a:schemeClr val="bg1"/>
              </a:solidFill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</a:rPr>
              <a:t>(4):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47" y="1461195"/>
            <a:ext cx="4601212" cy="524916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827" y="3888161"/>
            <a:ext cx="5987432" cy="2822201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3048000" y="241333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(1):</a:t>
            </a: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r>
              <a:rPr lang="en-US" altLang="ko-KR" b="1" dirty="0">
                <a:solidFill>
                  <a:schemeClr val="bg1"/>
                </a:solidFill>
              </a:rPr>
              <a:t>(2):</a:t>
            </a: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r>
              <a:rPr lang="en-US" altLang="ko-KR" b="1" dirty="0">
                <a:solidFill>
                  <a:schemeClr val="bg1"/>
                </a:solidFill>
              </a:rPr>
              <a:t>(3):</a:t>
            </a: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r>
              <a:rPr lang="en-US" altLang="ko-KR" b="1" dirty="0">
                <a:solidFill>
                  <a:schemeClr val="bg1"/>
                </a:solidFill>
              </a:rPr>
              <a:t>(4):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0856259" y="3888161"/>
            <a:ext cx="463588" cy="246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 smtClean="0">
                <a:solidFill>
                  <a:schemeClr val="bg1"/>
                </a:solidFill>
              </a:rPr>
              <a:t>(1):</a:t>
            </a:r>
          </a:p>
          <a:p>
            <a:endParaRPr lang="en-US" altLang="ko-KR" sz="1400" b="1" dirty="0" smtClean="0">
              <a:solidFill>
                <a:schemeClr val="bg1"/>
              </a:solidFill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</a:rPr>
              <a:t>(2):</a:t>
            </a:r>
          </a:p>
          <a:p>
            <a:endParaRPr lang="en-US" altLang="ko-KR" sz="1400" b="1" dirty="0" smtClean="0">
              <a:solidFill>
                <a:schemeClr val="bg1"/>
              </a:solidFill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</a:rPr>
              <a:t>(3):</a:t>
            </a:r>
          </a:p>
          <a:p>
            <a:endParaRPr lang="en-US" altLang="ko-KR" sz="1400" b="1" dirty="0" smtClean="0">
              <a:solidFill>
                <a:schemeClr val="bg1"/>
              </a:solidFill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</a:rPr>
              <a:t>(4):</a:t>
            </a:r>
          </a:p>
          <a:p>
            <a:endParaRPr lang="en-US" altLang="ko-KR" sz="1400" b="1" dirty="0" smtClean="0">
              <a:solidFill>
                <a:schemeClr val="bg1"/>
              </a:solidFill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</a:rPr>
              <a:t>(5):</a:t>
            </a:r>
          </a:p>
          <a:p>
            <a:endParaRPr lang="en-US" altLang="ko-KR" sz="1400" b="1" dirty="0" smtClean="0">
              <a:solidFill>
                <a:schemeClr val="bg1"/>
              </a:solidFill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</a:rPr>
              <a:t>(6):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9808" y="89589"/>
            <a:ext cx="2014624" cy="151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22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842654" y="210234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2020-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프로그래밍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2000" b="1" dirty="0" smtClean="0">
                <a:solidFill>
                  <a:schemeClr val="bg1"/>
                </a:solidFill>
              </a:rPr>
              <a:t>SMP 8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차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000" b="1" dirty="0" err="1" smtClean="0">
                <a:solidFill>
                  <a:srgbClr val="0070C0"/>
                </a:solidFill>
              </a:rPr>
              <a:t>동적할당</a:t>
            </a:r>
            <a:endParaRPr lang="en-US" altLang="ko-KR" sz="2000" b="1" dirty="0" smtClean="0">
              <a:solidFill>
                <a:srgbClr val="0070C0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133297" y="2383723"/>
            <a:ext cx="2319866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출처 </a:t>
            </a:r>
            <a:r>
              <a:rPr lang="en-US" altLang="ko-KR" b="1" dirty="0" smtClean="0">
                <a:solidFill>
                  <a:schemeClr val="bg1"/>
                </a:solidFill>
              </a:rPr>
              <a:t>: </a:t>
            </a:r>
            <a:r>
              <a:rPr lang="en-US" altLang="ko-KR" b="1" dirty="0" smtClean="0">
                <a:solidFill>
                  <a:srgbClr val="0070C0"/>
                </a:solidFill>
              </a:rPr>
              <a:t>2018 lab PPT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#1 void </a:t>
            </a:r>
            <a:r>
              <a:rPr lang="ko-KR" altLang="en-US" b="1" dirty="0" smtClean="0">
                <a:solidFill>
                  <a:schemeClr val="bg1"/>
                </a:solidFill>
              </a:rPr>
              <a:t>포인터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#2 </a:t>
            </a:r>
            <a:r>
              <a:rPr lang="ko-KR" altLang="en-US" b="1" dirty="0" err="1" smtClean="0">
                <a:solidFill>
                  <a:schemeClr val="bg1"/>
                </a:solidFill>
              </a:rPr>
              <a:t>동적할당</a:t>
            </a:r>
            <a:endParaRPr lang="en-US" altLang="ko-KR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#3 </a:t>
            </a:r>
            <a:r>
              <a:rPr lang="ko-KR" altLang="en-US" b="1" dirty="0" smtClean="0">
                <a:solidFill>
                  <a:schemeClr val="bg1"/>
                </a:solidFill>
              </a:rPr>
              <a:t>예제</a:t>
            </a:r>
            <a:r>
              <a:rPr lang="en-US" altLang="ko-KR" b="1" dirty="0" smtClean="0">
                <a:solidFill>
                  <a:schemeClr val="bg1"/>
                </a:solidFill>
              </a:rPr>
              <a:t>(10</a:t>
            </a:r>
            <a:r>
              <a:rPr lang="ko-KR" altLang="en-US" b="1" dirty="0" smtClean="0">
                <a:solidFill>
                  <a:schemeClr val="bg1"/>
                </a:solidFill>
              </a:rPr>
              <a:t>분</a:t>
            </a:r>
            <a:r>
              <a:rPr lang="en-US" altLang="ko-KR" b="1" dirty="0" smtClean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15800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Grp="1" noChangeArrowheads="1"/>
          </p:cNvSpPr>
          <p:nvPr>
            <p:ph idx="1"/>
          </p:nvPr>
        </p:nvSpPr>
        <p:spPr>
          <a:xfrm>
            <a:off x="1774825" y="1341438"/>
            <a:ext cx="8713788" cy="452596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ko-KR" altLang="en-US" sz="2000"/>
              <a:t>선언법</a:t>
            </a:r>
            <a:r>
              <a:rPr altLang="ko-KR" sz="2000"/>
              <a:t>: </a:t>
            </a:r>
            <a:r>
              <a:rPr altLang="ko-KR" sz="2000" b="1">
                <a:solidFill>
                  <a:schemeClr val="hlink"/>
                </a:solidFill>
              </a:rPr>
              <a:t>void *</a:t>
            </a:r>
            <a:r>
              <a:rPr lang="ko-KR" altLang="en-US" sz="2000" b="1">
                <a:solidFill>
                  <a:schemeClr val="hlink"/>
                </a:solidFill>
              </a:rPr>
              <a:t>변수이름</a:t>
            </a:r>
          </a:p>
          <a:p>
            <a:pPr>
              <a:lnSpc>
                <a:spcPct val="80000"/>
              </a:lnSpc>
            </a:pPr>
            <a:r>
              <a:rPr lang="ko-KR" altLang="en-US" sz="2000"/>
              <a:t>의미</a:t>
            </a:r>
            <a:r>
              <a:rPr altLang="ko-KR" sz="2000"/>
              <a:t>: </a:t>
            </a:r>
            <a:r>
              <a:rPr lang="ko-KR" altLang="en-US" sz="2000"/>
              <a:t>임의의 대상을 가리킨다 </a:t>
            </a:r>
            <a:r>
              <a:rPr altLang="ko-KR" sz="2000"/>
              <a:t>(</a:t>
            </a:r>
            <a:r>
              <a:rPr lang="ko-KR" altLang="en-US" sz="2000"/>
              <a:t>데이터형에 상관없이</a:t>
            </a:r>
            <a:r>
              <a:rPr altLang="ko-KR" sz="2000"/>
              <a:t>)</a:t>
            </a:r>
          </a:p>
          <a:p>
            <a:pPr>
              <a:lnSpc>
                <a:spcPct val="80000"/>
              </a:lnSpc>
            </a:pPr>
            <a:r>
              <a:rPr lang="ko-KR" altLang="en-US" sz="2000"/>
              <a:t>포인터 연산시 단위는 바이트</a:t>
            </a:r>
          </a:p>
          <a:p>
            <a:pPr>
              <a:lnSpc>
                <a:spcPct val="80000"/>
              </a:lnSpc>
            </a:pPr>
            <a:r>
              <a:rPr altLang="ko-KR" sz="2000"/>
              <a:t>void *pv, int *p </a:t>
            </a:r>
            <a:r>
              <a:rPr lang="ko-KR" altLang="en-US" sz="2000"/>
              <a:t>에 대하여</a:t>
            </a:r>
          </a:p>
          <a:p>
            <a:pPr lvl="1">
              <a:lnSpc>
                <a:spcPct val="80000"/>
              </a:lnSpc>
            </a:pPr>
            <a:r>
              <a:rPr lang="ko-KR" altLang="en-US" sz="1800"/>
              <a:t>유효한 포인터수식</a:t>
            </a:r>
          </a:p>
          <a:p>
            <a:pPr lvl="2">
              <a:lnSpc>
                <a:spcPct val="80000"/>
              </a:lnSpc>
            </a:pPr>
            <a:r>
              <a:rPr altLang="ko-KR" sz="1600" b="1">
                <a:solidFill>
                  <a:schemeClr val="hlink"/>
                </a:solidFill>
              </a:rPr>
              <a:t>pv = p</a:t>
            </a:r>
            <a:r>
              <a:rPr altLang="ko-KR" sz="1600"/>
              <a:t> (void </a:t>
            </a:r>
            <a:r>
              <a:rPr lang="ko-KR" altLang="en-US" sz="1600"/>
              <a:t>포인터에는 어떤 데이터형을 가리키는 포인터든 대입 가능</a:t>
            </a:r>
            <a:r>
              <a:rPr altLang="ko-KR" sz="1600"/>
              <a:t>)</a:t>
            </a:r>
          </a:p>
          <a:p>
            <a:pPr lvl="2">
              <a:lnSpc>
                <a:spcPct val="80000"/>
              </a:lnSpc>
            </a:pPr>
            <a:r>
              <a:rPr altLang="ko-KR" sz="1600" b="1">
                <a:solidFill>
                  <a:schemeClr val="hlink"/>
                </a:solidFill>
              </a:rPr>
              <a:t>&amp;pv</a:t>
            </a:r>
          </a:p>
          <a:p>
            <a:pPr lvl="1">
              <a:lnSpc>
                <a:spcPct val="80000"/>
              </a:lnSpc>
            </a:pPr>
            <a:r>
              <a:rPr lang="ko-KR" altLang="en-US" sz="1800"/>
              <a:t>잘못된 포인터 </a:t>
            </a:r>
            <a:r>
              <a:rPr altLang="ko-KR" sz="1800"/>
              <a:t>(</a:t>
            </a:r>
            <a:r>
              <a:rPr lang="ko-KR" altLang="en-US" sz="1800"/>
              <a:t>배열</a:t>
            </a:r>
            <a:r>
              <a:rPr altLang="ko-KR" sz="1800"/>
              <a:t>)</a:t>
            </a:r>
            <a:r>
              <a:rPr lang="ko-KR" altLang="en-US" sz="1800"/>
              <a:t>수식</a:t>
            </a:r>
          </a:p>
          <a:p>
            <a:pPr lvl="2">
              <a:lnSpc>
                <a:spcPct val="80000"/>
              </a:lnSpc>
            </a:pPr>
            <a:r>
              <a:rPr lang="ko-KR" altLang="en-US" sz="1600" b="1">
                <a:solidFill>
                  <a:srgbClr val="FF3300"/>
                </a:solidFill>
              </a:rPr>
              <a:t>*</a:t>
            </a:r>
            <a:r>
              <a:rPr altLang="ko-KR" sz="1600" b="1">
                <a:solidFill>
                  <a:srgbClr val="FF3300"/>
                </a:solidFill>
              </a:rPr>
              <a:t>pv</a:t>
            </a:r>
            <a:r>
              <a:rPr altLang="ko-KR" sz="1600"/>
              <a:t> (</a:t>
            </a:r>
            <a:r>
              <a:rPr lang="ko-KR" altLang="en-US" sz="1600"/>
              <a:t>지정된 데이터형이 없어서 참조가 불가능</a:t>
            </a:r>
            <a:r>
              <a:rPr altLang="ko-KR" sz="1600"/>
              <a:t>. </a:t>
            </a:r>
            <a:r>
              <a:rPr lang="ko-KR" altLang="en-US" sz="1600"/>
              <a:t>참조하려면 특정 데이터형을 대상으로 하도록 형태를 바꿀것 예</a:t>
            </a:r>
            <a:r>
              <a:rPr altLang="ko-KR" sz="1600"/>
              <a:t>: </a:t>
            </a:r>
            <a:r>
              <a:rPr altLang="ko-KR" sz="1600" b="1">
                <a:solidFill>
                  <a:schemeClr val="hlink"/>
                </a:solidFill>
              </a:rPr>
              <a:t>*(int *)pv</a:t>
            </a:r>
            <a:r>
              <a:rPr altLang="ko-KR" sz="1600"/>
              <a:t>)</a:t>
            </a:r>
          </a:p>
          <a:p>
            <a:pPr lvl="2">
              <a:lnSpc>
                <a:spcPct val="80000"/>
              </a:lnSpc>
            </a:pPr>
            <a:r>
              <a:rPr altLang="ko-KR" sz="1600" b="1">
                <a:solidFill>
                  <a:srgbClr val="FF3300"/>
                </a:solidFill>
              </a:rPr>
              <a:t>pv[n] </a:t>
            </a:r>
            <a:r>
              <a:rPr altLang="ko-KR" sz="1600"/>
              <a:t>(</a:t>
            </a:r>
            <a:r>
              <a:rPr lang="ko-KR" altLang="en-US" sz="1600"/>
              <a:t>위의 이유로 배열 수식으로조차 못쓴다</a:t>
            </a:r>
            <a:r>
              <a:rPr altLang="ko-KR" sz="1600"/>
              <a:t>. </a:t>
            </a:r>
            <a:r>
              <a:rPr altLang="ko-KR" sz="1600" b="1">
                <a:solidFill>
                  <a:schemeClr val="hlink"/>
                </a:solidFill>
              </a:rPr>
              <a:t>((int*)pv)[n]</a:t>
            </a:r>
            <a:r>
              <a:rPr altLang="ko-KR" sz="1600"/>
              <a:t> </a:t>
            </a:r>
            <a:r>
              <a:rPr lang="ko-KR" altLang="en-US" sz="1600"/>
              <a:t>과 같이 형변환 필요</a:t>
            </a:r>
            <a:r>
              <a:rPr altLang="ko-KR" sz="1600"/>
              <a:t>)</a:t>
            </a:r>
            <a:endParaRPr altLang="ko-KR" sz="1600">
              <a:solidFill>
                <a:srgbClr val="FF3300"/>
              </a:solidFill>
            </a:endParaRPr>
          </a:p>
          <a:p>
            <a:pPr lvl="1">
              <a:lnSpc>
                <a:spcPct val="80000"/>
              </a:lnSpc>
            </a:pPr>
            <a:r>
              <a:rPr altLang="ko-KR" sz="1800" b="1">
                <a:solidFill>
                  <a:schemeClr val="folHlink"/>
                </a:solidFill>
              </a:rPr>
              <a:t>p = pv</a:t>
            </a:r>
            <a:r>
              <a:rPr altLang="ko-KR" sz="1800"/>
              <a:t> (</a:t>
            </a:r>
            <a:r>
              <a:rPr lang="ko-KR" altLang="en-US" sz="1800"/>
              <a:t>완전히 잘못된 것은 아니지만 다소 꺼림직한 표현</a:t>
            </a:r>
            <a:r>
              <a:rPr altLang="ko-KR" sz="1800"/>
              <a:t>)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altLang="ko-KR" sz="1800"/>
              <a:t>	</a:t>
            </a:r>
            <a:r>
              <a:rPr altLang="ko-KR" sz="1600"/>
              <a:t>→ </a:t>
            </a:r>
            <a:r>
              <a:rPr altLang="ko-KR" sz="1600" b="1">
                <a:solidFill>
                  <a:schemeClr val="hlink"/>
                </a:solidFill>
              </a:rPr>
              <a:t>p = (int *)pv</a:t>
            </a:r>
            <a:r>
              <a:rPr altLang="ko-KR" sz="1600"/>
              <a:t> </a:t>
            </a:r>
            <a:r>
              <a:rPr lang="ko-KR" altLang="en-US" sz="1600"/>
              <a:t>와 같이 형태를 변환해 준 뒤 대입하는 것이 권장됨</a:t>
            </a:r>
          </a:p>
          <a:p>
            <a:pPr>
              <a:lnSpc>
                <a:spcPct val="80000"/>
              </a:lnSpc>
            </a:pPr>
            <a:r>
              <a:rPr lang="ko-KR" altLang="en-US" sz="2000"/>
              <a:t>사용 용도</a:t>
            </a:r>
          </a:p>
          <a:p>
            <a:pPr lvl="1">
              <a:lnSpc>
                <a:spcPct val="80000"/>
              </a:lnSpc>
            </a:pPr>
            <a:r>
              <a:rPr lang="ko-KR" altLang="en-US" sz="1800"/>
              <a:t>컴퓨터의 메모리나 디스크에 직접 접근할 때 </a:t>
            </a:r>
            <a:r>
              <a:rPr altLang="ko-KR" sz="1800"/>
              <a:t>(</a:t>
            </a:r>
            <a:r>
              <a:rPr lang="ko-KR" altLang="en-US" sz="1800"/>
              <a:t>데이터 형 독립적인 조작</a:t>
            </a:r>
            <a:r>
              <a:rPr altLang="ko-KR" sz="1800"/>
              <a:t>)</a:t>
            </a:r>
          </a:p>
          <a:p>
            <a:pPr lvl="1">
              <a:lnSpc>
                <a:spcPct val="80000"/>
              </a:lnSpc>
            </a:pPr>
            <a:r>
              <a:rPr lang="ko-KR" altLang="en-US" sz="1800"/>
              <a:t>여러 가지 데이터 형으로 된 값을 하나의 포인터로 처리하기 원할 때</a:t>
            </a:r>
          </a:p>
          <a:p>
            <a:pPr lvl="1">
              <a:lnSpc>
                <a:spcPct val="80000"/>
              </a:lnSpc>
            </a:pPr>
            <a:r>
              <a:rPr lang="ko-KR" altLang="en-US" sz="1800">
                <a:latin typeface="Courier New" panose="02070309020205020404" pitchFamily="49" charset="0"/>
              </a:rPr>
              <a:t>포인터가 가리키는 메모리 영역을 어떤 데이터 형으로든지 사용 가능할 때</a:t>
            </a:r>
          </a:p>
        </p:txBody>
      </p:sp>
      <p:sp>
        <p:nvSpPr>
          <p:cNvPr id="393218" name="Rectangle 2"/>
          <p:cNvSpPr>
            <a:spLocks noGrp="1" noChangeArrowheads="1"/>
          </p:cNvSpPr>
          <p:nvPr>
            <p:ph type="title"/>
          </p:nvPr>
        </p:nvSpPr>
        <p:spPr>
          <a:ln>
            <a:miter lim="800000"/>
            <a:headEnd/>
            <a:tailEnd/>
          </a:ln>
          <a:extLst/>
        </p:spPr>
        <p:txBody>
          <a:bodyPr/>
          <a:lstStyle/>
          <a:p>
            <a:pPr>
              <a:defRPr/>
            </a:pPr>
            <a:r>
              <a:rPr altLang="ko-KR" dirty="0"/>
              <a:t>void </a:t>
            </a:r>
            <a:r>
              <a:rPr lang="ko-KR" altLang="en-US" dirty="0"/>
              <a:t>포인터</a:t>
            </a:r>
          </a:p>
        </p:txBody>
      </p:sp>
      <p:sp>
        <p:nvSpPr>
          <p:cNvPr id="26628" name="슬라이드 번호 개체 틀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Clr>
                <a:srgbClr val="FE8C2E"/>
              </a:buClr>
              <a:buSzPct val="85000"/>
              <a:buFont typeface="Wingdings" panose="05000000000000000000" pitchFamily="2" charset="2"/>
              <a:buChar char="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latinLnBrk="1">
              <a:spcBef>
                <a:spcPct val="20000"/>
              </a:spcBef>
              <a:buClr>
                <a:srgbClr val="4CD416"/>
              </a:buClr>
              <a:buSzPct val="85000"/>
              <a:buFont typeface="Wingdings" panose="05000000000000000000" pitchFamily="2" charset="2"/>
              <a:buChar char="¤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latinLnBrk="1">
              <a:spcBef>
                <a:spcPct val="20000"/>
              </a:spcBef>
              <a:buClr>
                <a:srgbClr val="33BDFB"/>
              </a:buClr>
              <a:buSzPct val="85000"/>
              <a:buFont typeface="Wingdings" panose="05000000000000000000" pitchFamily="2" charset="2"/>
              <a:buChar char="¤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latinLnBrk="1">
              <a:spcBef>
                <a:spcPct val="20000"/>
              </a:spcBef>
              <a:buClr>
                <a:schemeClr val="accent2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latinLnBrk="1">
              <a:spcBef>
                <a:spcPct val="20000"/>
              </a:spcBef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489FF"/>
              </a:buClr>
              <a:buSzPct val="85000"/>
              <a:buFont typeface="Wingdings" panose="05000000000000000000" pitchFamily="2" charset="2"/>
              <a:buChar char="¤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latinLnBrk="0">
              <a:spcBef>
                <a:spcPct val="0"/>
              </a:spcBef>
              <a:buClrTx/>
              <a:buSzTx/>
              <a:buFontTx/>
              <a:buNone/>
            </a:pPr>
            <a:fld id="{154979E3-9318-4D09-AB40-80E7DB4BC013}" type="slidenum">
              <a:rPr lang="en-US" altLang="ko-KR" sz="1200">
                <a:solidFill>
                  <a:srgbClr val="898989"/>
                </a:solidFill>
              </a:rPr>
              <a:pPr latinLnBrk="0"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ko-KR" sz="12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671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</TotalTime>
  <Words>720</Words>
  <Application>Microsoft Office PowerPoint</Application>
  <PresentationFormat>와이드스크린</PresentationFormat>
  <Paragraphs>168</Paragraphs>
  <Slides>13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맑은 고딕</vt:lpstr>
      <vt:lpstr>Arial</vt:lpstr>
      <vt:lpstr>Courier New</vt:lpstr>
      <vt:lpstr>Tahoma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void 포인터</vt:lpstr>
      <vt:lpstr>void 포인터가 사용되는 함수의 예</vt:lpstr>
      <vt:lpstr>void 포인터가 사용되는 함수의 예</vt:lpstr>
      <vt:lpstr>실습(Lab7_1 변형)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이신범</dc:creator>
  <cp:lastModifiedBy>이신범</cp:lastModifiedBy>
  <cp:revision>26</cp:revision>
  <dcterms:created xsi:type="dcterms:W3CDTF">2020-06-04T03:51:31Z</dcterms:created>
  <dcterms:modified xsi:type="dcterms:W3CDTF">2020-06-07T11:42:23Z</dcterms:modified>
</cp:coreProperties>
</file>

<file path=docProps/thumbnail.jpeg>
</file>